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6858000" cy="9144000"/>
  <p:embeddedFontLst>
    <p:embeddedFont>
      <p:font typeface="Proxima Nova"/>
      <p:regular r:id="rId42"/>
      <p:bold r:id="rId43"/>
      <p:italic r:id="rId44"/>
      <p:boldItalic r:id="rId45"/>
    </p:embeddedFont>
    <p:embeddedFont>
      <p:font typeface="Roboto"/>
      <p:regular r:id="rId46"/>
      <p:bold r:id="rId47"/>
      <p:italic r:id="rId48"/>
      <p:boldItalic r:id="rId49"/>
    </p:embeddedFont>
    <p:embeddedFont>
      <p:font typeface="Proxima Nova Semibold"/>
      <p:regular r:id="rId50"/>
      <p:bold r:id="rId51"/>
      <p:boldItalic r:id="rId52"/>
    </p:embeddedFont>
    <p:embeddedFont>
      <p:font typeface="DM Serif Display"/>
      <p:regular r:id="rId53"/>
      <p:italic r:id="rId54"/>
    </p:embeddedFont>
    <p:embeddedFont>
      <p:font typeface="Open Sans Light"/>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ProximaNova-regular.fntdata"/><Relationship Id="rId41" Type="http://schemas.openxmlformats.org/officeDocument/2006/relationships/slide" Target="slides/slide37.xml"/><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Roboto-regular.fntdata"/><Relationship Id="rId45"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roximaNovaSemibold-bold.fntdata"/><Relationship Id="rId50" Type="http://schemas.openxmlformats.org/officeDocument/2006/relationships/font" Target="fonts/ProximaNovaSemibold-regular.fntdata"/><Relationship Id="rId53" Type="http://schemas.openxmlformats.org/officeDocument/2006/relationships/font" Target="fonts/DMSerifDisplay-regular.fntdata"/><Relationship Id="rId52" Type="http://schemas.openxmlformats.org/officeDocument/2006/relationships/font" Target="fonts/ProximaNovaSemibold-boldItalic.fntdata"/><Relationship Id="rId11" Type="http://schemas.openxmlformats.org/officeDocument/2006/relationships/slide" Target="slides/slide7.xml"/><Relationship Id="rId55" Type="http://schemas.openxmlformats.org/officeDocument/2006/relationships/font" Target="fonts/OpenSansLight-regular.fntdata"/><Relationship Id="rId10" Type="http://schemas.openxmlformats.org/officeDocument/2006/relationships/slide" Target="slides/slide6.xml"/><Relationship Id="rId54" Type="http://schemas.openxmlformats.org/officeDocument/2006/relationships/font" Target="fonts/DMSerifDisplay-italic.fntdata"/><Relationship Id="rId13" Type="http://schemas.openxmlformats.org/officeDocument/2006/relationships/slide" Target="slides/slide9.xml"/><Relationship Id="rId57" Type="http://schemas.openxmlformats.org/officeDocument/2006/relationships/font" Target="fonts/OpenSansLight-italic.fntdata"/><Relationship Id="rId12" Type="http://schemas.openxmlformats.org/officeDocument/2006/relationships/slide" Target="slides/slide8.xml"/><Relationship Id="rId56" Type="http://schemas.openxmlformats.org/officeDocument/2006/relationships/font" Target="fonts/OpenSansLight-bold.fntdata"/><Relationship Id="rId15" Type="http://schemas.openxmlformats.org/officeDocument/2006/relationships/slide" Target="slides/slide11.xml"/><Relationship Id="rId59" Type="http://schemas.openxmlformats.org/officeDocument/2006/relationships/font" Target="fonts/OpenSans-regular.fntdata"/><Relationship Id="rId14" Type="http://schemas.openxmlformats.org/officeDocument/2006/relationships/slide" Target="slides/slide10.xml"/><Relationship Id="rId58" Type="http://schemas.openxmlformats.org/officeDocument/2006/relationships/font" Target="fonts/OpenSansLigh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13b4d4344b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13b4d4344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ced2bc4c6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dced2bc4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 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dced2bc4c6_0_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dced2bc4c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 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ced2bc4c6_0_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dced2bc4c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 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dced2bc4c6_0_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dced2bc4c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 2</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708d951c8_0_2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4708d951c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708d951c8_0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4708d951c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4708d951c8_0_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4708d951c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4708d951c8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4708d951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708d951c8_0_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4708d951c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the means are the same, the total standard deviation of the volatility is about .015 for the Optimized Portfolio, and about .013 for the Optimizied portfolio with futures, which is about 13% lower. As far as the volatility is when rebalancing, as we continue to integrate the RLM model to run every rebalancing date, we expect the volatility to continue to decrease as we rebalance so were excited to re run this and see how it goes.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13b4d4344b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13b4d4344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4708d951c8_0_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4708d951c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4708d951c8_0_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4708d951c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708d951c8_0_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4708d951c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708d951c8_0_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708d951c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14fa8beda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14fa8beda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13b4d4344b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13b4d4344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3b4d4344b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13b4d4344b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13b4d4344b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13b4d4344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13b4d4344b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13b4d4344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13b4d4344b_0_2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13b4d4344b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13b4d4344b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13b4d4344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dced2bc4c6_0_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dced2bc4c6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dced2bc4c6_0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dced2bc4c6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dced2bc4c6_0_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dced2bc4c6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Johanan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dced2bc4c6_0_8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dced2bc4c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13b4d4344b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13b4d4344b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3b4d4344b_0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13b4d4344b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dced2bc4c6_0_56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dced2bc4c6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dced2bc4c6_0_6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dced2bc4c6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then I mentioned this last week but just to show it again. Looking at period 3 here, the risk factor is close to 0% decayed in the first quarter, so no contracts are purchased, then the size factor is a little bit more decayed, closer to 1%, so 1 contract is purchased, then finally the value factor, is closer to 5%, so 3 contracts are purchased.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3b4d4344b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13b4d4344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3b4d4344b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3b4d4344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13b4d4344b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13b4d4344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13b4d4344b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13b4d434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3b4d4344b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13b4d4344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13b4d4344b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13b4d4344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3997533"/>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676400"/>
            <a:ext cx="8123100" cy="21180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4243083"/>
            <a:ext cx="8123100" cy="84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321967"/>
            <a:ext cx="8520600" cy="2557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4095067"/>
            <a:ext cx="8520600" cy="1202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3997533"/>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743200"/>
            <a:ext cx="8123100" cy="10383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701800"/>
            <a:ext cx="57975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0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59940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607767"/>
            <a:ext cx="4045200" cy="2012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692001"/>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9100"/>
            <a:ext cx="5998800" cy="798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30.jpg"/><Relationship Id="rId7"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676400"/>
            <a:ext cx="8123100" cy="2118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5400"/>
              <a:t>MULTI FACTOR INVESTING</a:t>
            </a:r>
            <a:endParaRPr b="1"/>
          </a:p>
        </p:txBody>
      </p:sp>
      <p:pic>
        <p:nvPicPr>
          <p:cNvPr id="60" name="Google Shape;60;p13"/>
          <p:cNvPicPr preferRelativeResize="0"/>
          <p:nvPr/>
        </p:nvPicPr>
        <p:blipFill>
          <a:blip r:embed="rId3">
            <a:alphaModFix/>
          </a:blip>
          <a:stretch>
            <a:fillRect/>
          </a:stretch>
        </p:blipFill>
        <p:spPr>
          <a:xfrm>
            <a:off x="167250" y="176200"/>
            <a:ext cx="1440250" cy="432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510450" y="2743200"/>
            <a:ext cx="8123100" cy="1038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Findings from Monte Carlo Simulations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Base case (Pure market strategy) </a:t>
            </a:r>
            <a:endParaRPr/>
          </a:p>
        </p:txBody>
      </p:sp>
      <p:pic>
        <p:nvPicPr>
          <p:cNvPr id="131" name="Google Shape;131;p23"/>
          <p:cNvPicPr preferRelativeResize="0"/>
          <p:nvPr/>
        </p:nvPicPr>
        <p:blipFill>
          <a:blip r:embed="rId3">
            <a:alphaModFix/>
          </a:blip>
          <a:stretch>
            <a:fillRect/>
          </a:stretch>
        </p:blipFill>
        <p:spPr>
          <a:xfrm>
            <a:off x="25225" y="2218067"/>
            <a:ext cx="4470574" cy="3118276"/>
          </a:xfrm>
          <a:prstGeom prst="rect">
            <a:avLst/>
          </a:prstGeom>
          <a:noFill/>
          <a:ln>
            <a:noFill/>
          </a:ln>
        </p:spPr>
      </p:pic>
      <p:pic>
        <p:nvPicPr>
          <p:cNvPr id="132" name="Google Shape;132;p23"/>
          <p:cNvPicPr preferRelativeResize="0"/>
          <p:nvPr/>
        </p:nvPicPr>
        <p:blipFill>
          <a:blip r:embed="rId4">
            <a:alphaModFix/>
          </a:blip>
          <a:stretch>
            <a:fillRect/>
          </a:stretch>
        </p:blipFill>
        <p:spPr>
          <a:xfrm>
            <a:off x="4627225" y="2218058"/>
            <a:ext cx="4470574" cy="3118281"/>
          </a:xfrm>
          <a:prstGeom prst="rect">
            <a:avLst/>
          </a:prstGeom>
          <a:noFill/>
          <a:ln>
            <a:noFill/>
          </a:ln>
        </p:spPr>
      </p:pic>
      <p:sp>
        <p:nvSpPr>
          <p:cNvPr id="133" name="Google Shape;133;p23"/>
          <p:cNvSpPr txBox="1"/>
          <p:nvPr/>
        </p:nvSpPr>
        <p:spPr>
          <a:xfrm>
            <a:off x="1335925" y="1704867"/>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Non-Rebalancing</a:t>
            </a:r>
            <a:endParaRPr sz="1300">
              <a:solidFill>
                <a:srgbClr val="660000"/>
              </a:solidFill>
              <a:latin typeface="Roboto"/>
              <a:ea typeface="Roboto"/>
              <a:cs typeface="Roboto"/>
              <a:sym typeface="Roboto"/>
            </a:endParaRPr>
          </a:p>
        </p:txBody>
      </p:sp>
      <p:sp>
        <p:nvSpPr>
          <p:cNvPr id="134" name="Google Shape;134;p23"/>
          <p:cNvSpPr txBox="1"/>
          <p:nvPr/>
        </p:nvSpPr>
        <p:spPr>
          <a:xfrm>
            <a:off x="6488700" y="1704867"/>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Rebalancing</a:t>
            </a:r>
            <a:endParaRPr sz="1300">
              <a:solidFill>
                <a:srgbClr val="66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Reinforcement case (1,0.7,0.7 strategy) </a:t>
            </a:r>
            <a:endParaRPr/>
          </a:p>
        </p:txBody>
      </p:sp>
      <p:sp>
        <p:nvSpPr>
          <p:cNvPr id="140" name="Google Shape;140;p24"/>
          <p:cNvSpPr txBox="1"/>
          <p:nvPr/>
        </p:nvSpPr>
        <p:spPr>
          <a:xfrm>
            <a:off x="1335925" y="1704867"/>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Non-Rebalancing</a:t>
            </a:r>
            <a:endParaRPr sz="1300">
              <a:solidFill>
                <a:srgbClr val="660000"/>
              </a:solidFill>
              <a:latin typeface="Roboto"/>
              <a:ea typeface="Roboto"/>
              <a:cs typeface="Roboto"/>
              <a:sym typeface="Roboto"/>
            </a:endParaRPr>
          </a:p>
        </p:txBody>
      </p:sp>
      <p:sp>
        <p:nvSpPr>
          <p:cNvPr id="141" name="Google Shape;141;p24"/>
          <p:cNvSpPr txBox="1"/>
          <p:nvPr/>
        </p:nvSpPr>
        <p:spPr>
          <a:xfrm>
            <a:off x="6488700" y="1704867"/>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Rebalancing</a:t>
            </a:r>
            <a:endParaRPr sz="1300">
              <a:solidFill>
                <a:srgbClr val="660000"/>
              </a:solidFill>
              <a:latin typeface="Roboto"/>
              <a:ea typeface="Roboto"/>
              <a:cs typeface="Roboto"/>
              <a:sym typeface="Roboto"/>
            </a:endParaRPr>
          </a:p>
        </p:txBody>
      </p:sp>
      <p:pic>
        <p:nvPicPr>
          <p:cNvPr id="142" name="Google Shape;142;p24"/>
          <p:cNvPicPr preferRelativeResize="0"/>
          <p:nvPr/>
        </p:nvPicPr>
        <p:blipFill>
          <a:blip r:embed="rId3">
            <a:alphaModFix/>
          </a:blip>
          <a:stretch>
            <a:fillRect/>
          </a:stretch>
        </p:blipFill>
        <p:spPr>
          <a:xfrm>
            <a:off x="4572000" y="2201400"/>
            <a:ext cx="4470574" cy="3118274"/>
          </a:xfrm>
          <a:prstGeom prst="rect">
            <a:avLst/>
          </a:prstGeom>
          <a:noFill/>
          <a:ln>
            <a:noFill/>
          </a:ln>
        </p:spPr>
      </p:pic>
      <p:pic>
        <p:nvPicPr>
          <p:cNvPr id="143" name="Google Shape;143;p24"/>
          <p:cNvPicPr preferRelativeResize="0"/>
          <p:nvPr/>
        </p:nvPicPr>
        <p:blipFill>
          <a:blip r:embed="rId4">
            <a:alphaModFix/>
          </a:blip>
          <a:stretch>
            <a:fillRect/>
          </a:stretch>
        </p:blipFill>
        <p:spPr>
          <a:xfrm>
            <a:off x="76200" y="2212233"/>
            <a:ext cx="4382725" cy="305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New best case (1,1,0 strategy) </a:t>
            </a:r>
            <a:endParaRPr/>
          </a:p>
        </p:txBody>
      </p:sp>
      <p:sp>
        <p:nvSpPr>
          <p:cNvPr id="149" name="Google Shape;149;p25"/>
          <p:cNvSpPr txBox="1"/>
          <p:nvPr/>
        </p:nvSpPr>
        <p:spPr>
          <a:xfrm>
            <a:off x="1335925" y="1704867"/>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Non-Rebalancing</a:t>
            </a:r>
            <a:endParaRPr sz="1300">
              <a:solidFill>
                <a:srgbClr val="660000"/>
              </a:solidFill>
              <a:latin typeface="Roboto"/>
              <a:ea typeface="Roboto"/>
              <a:cs typeface="Roboto"/>
              <a:sym typeface="Roboto"/>
            </a:endParaRPr>
          </a:p>
        </p:txBody>
      </p:sp>
      <p:sp>
        <p:nvSpPr>
          <p:cNvPr id="150" name="Google Shape;150;p25"/>
          <p:cNvSpPr txBox="1"/>
          <p:nvPr/>
        </p:nvSpPr>
        <p:spPr>
          <a:xfrm>
            <a:off x="6488700" y="1704867"/>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Rebalancing</a:t>
            </a:r>
            <a:endParaRPr sz="1300">
              <a:solidFill>
                <a:srgbClr val="660000"/>
              </a:solidFill>
              <a:latin typeface="Roboto"/>
              <a:ea typeface="Roboto"/>
              <a:cs typeface="Roboto"/>
              <a:sym typeface="Roboto"/>
            </a:endParaRPr>
          </a:p>
        </p:txBody>
      </p:sp>
      <p:pic>
        <p:nvPicPr>
          <p:cNvPr id="151" name="Google Shape;151;p25"/>
          <p:cNvPicPr preferRelativeResize="0"/>
          <p:nvPr/>
        </p:nvPicPr>
        <p:blipFill>
          <a:blip r:embed="rId3">
            <a:alphaModFix/>
          </a:blip>
          <a:stretch>
            <a:fillRect/>
          </a:stretch>
        </p:blipFill>
        <p:spPr>
          <a:xfrm>
            <a:off x="4611325" y="2218067"/>
            <a:ext cx="4380275" cy="3055296"/>
          </a:xfrm>
          <a:prstGeom prst="rect">
            <a:avLst/>
          </a:prstGeom>
          <a:noFill/>
          <a:ln>
            <a:noFill/>
          </a:ln>
        </p:spPr>
      </p:pic>
      <p:pic>
        <p:nvPicPr>
          <p:cNvPr id="152" name="Google Shape;152;p25"/>
          <p:cNvPicPr preferRelativeResize="0"/>
          <p:nvPr/>
        </p:nvPicPr>
        <p:blipFill>
          <a:blip r:embed="rId4">
            <a:alphaModFix/>
          </a:blip>
          <a:stretch>
            <a:fillRect/>
          </a:stretch>
        </p:blipFill>
        <p:spPr>
          <a:xfrm>
            <a:off x="152400" y="2252367"/>
            <a:ext cx="4306526" cy="30038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Non Rebalancing vs Rebalancing</a:t>
            </a:r>
            <a:endParaRPr/>
          </a:p>
        </p:txBody>
      </p:sp>
      <p:pic>
        <p:nvPicPr>
          <p:cNvPr id="158" name="Google Shape;158;p26"/>
          <p:cNvPicPr preferRelativeResize="0"/>
          <p:nvPr/>
        </p:nvPicPr>
        <p:blipFill>
          <a:blip r:embed="rId3">
            <a:alphaModFix/>
          </a:blip>
          <a:stretch>
            <a:fillRect/>
          </a:stretch>
        </p:blipFill>
        <p:spPr>
          <a:xfrm>
            <a:off x="4592425" y="2495834"/>
            <a:ext cx="4406526" cy="2667508"/>
          </a:xfrm>
          <a:prstGeom prst="rect">
            <a:avLst/>
          </a:prstGeom>
          <a:noFill/>
          <a:ln>
            <a:noFill/>
          </a:ln>
        </p:spPr>
      </p:pic>
      <p:pic>
        <p:nvPicPr>
          <p:cNvPr id="159" name="Google Shape;159;p26"/>
          <p:cNvPicPr preferRelativeResize="0"/>
          <p:nvPr/>
        </p:nvPicPr>
        <p:blipFill>
          <a:blip r:embed="rId4">
            <a:alphaModFix/>
          </a:blip>
          <a:stretch>
            <a:fillRect/>
          </a:stretch>
        </p:blipFill>
        <p:spPr>
          <a:xfrm>
            <a:off x="125550" y="2522333"/>
            <a:ext cx="4406526" cy="2667500"/>
          </a:xfrm>
          <a:prstGeom prst="rect">
            <a:avLst/>
          </a:prstGeom>
          <a:noFill/>
          <a:ln>
            <a:noFill/>
          </a:ln>
        </p:spPr>
      </p:pic>
      <p:sp>
        <p:nvSpPr>
          <p:cNvPr id="160" name="Google Shape;160;p26"/>
          <p:cNvSpPr txBox="1"/>
          <p:nvPr/>
        </p:nvSpPr>
        <p:spPr>
          <a:xfrm>
            <a:off x="1543113" y="1871833"/>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Non-Rebalancing</a:t>
            </a:r>
            <a:endParaRPr sz="1300">
              <a:solidFill>
                <a:srgbClr val="660000"/>
              </a:solidFill>
              <a:latin typeface="Roboto"/>
              <a:ea typeface="Roboto"/>
              <a:cs typeface="Roboto"/>
              <a:sym typeface="Roboto"/>
            </a:endParaRPr>
          </a:p>
        </p:txBody>
      </p:sp>
      <p:sp>
        <p:nvSpPr>
          <p:cNvPr id="161" name="Google Shape;161;p26"/>
          <p:cNvSpPr txBox="1"/>
          <p:nvPr/>
        </p:nvSpPr>
        <p:spPr>
          <a:xfrm>
            <a:off x="6215738" y="1871833"/>
            <a:ext cx="1571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60000"/>
                </a:solidFill>
                <a:latin typeface="Roboto"/>
                <a:ea typeface="Roboto"/>
                <a:cs typeface="Roboto"/>
                <a:sym typeface="Roboto"/>
              </a:rPr>
              <a:t>Rebalancing</a:t>
            </a:r>
            <a:endParaRPr sz="1300">
              <a:solidFill>
                <a:srgbClr val="66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Performance of different strategies</a:t>
            </a:r>
            <a:endParaRPr/>
          </a:p>
        </p:txBody>
      </p:sp>
      <p:sp>
        <p:nvSpPr>
          <p:cNvPr id="167" name="Google Shape;167;p27"/>
          <p:cNvSpPr txBox="1"/>
          <p:nvPr/>
        </p:nvSpPr>
        <p:spPr>
          <a:xfrm>
            <a:off x="547525" y="2156967"/>
            <a:ext cx="8038800" cy="36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168" name="Google Shape;168;p27"/>
          <p:cNvPicPr preferRelativeResize="0"/>
          <p:nvPr/>
        </p:nvPicPr>
        <p:blipFill>
          <a:blip r:embed="rId3">
            <a:alphaModFix/>
          </a:blip>
          <a:stretch>
            <a:fillRect/>
          </a:stretch>
        </p:blipFill>
        <p:spPr>
          <a:xfrm>
            <a:off x="1947177" y="1775267"/>
            <a:ext cx="5239487" cy="366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Reinforcement performance</a:t>
            </a:r>
            <a:endParaRPr/>
          </a:p>
        </p:txBody>
      </p:sp>
      <p:pic>
        <p:nvPicPr>
          <p:cNvPr id="174" name="Google Shape;174;p28"/>
          <p:cNvPicPr preferRelativeResize="0"/>
          <p:nvPr/>
        </p:nvPicPr>
        <p:blipFill>
          <a:blip r:embed="rId3">
            <a:alphaModFix/>
          </a:blip>
          <a:stretch>
            <a:fillRect/>
          </a:stretch>
        </p:blipFill>
        <p:spPr>
          <a:xfrm>
            <a:off x="1920225" y="1774267"/>
            <a:ext cx="5303551" cy="371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Reinforcement performance</a:t>
            </a:r>
            <a:endParaRPr/>
          </a:p>
        </p:txBody>
      </p:sp>
      <p:pic>
        <p:nvPicPr>
          <p:cNvPr id="180" name="Google Shape;180;p29"/>
          <p:cNvPicPr preferRelativeResize="0"/>
          <p:nvPr/>
        </p:nvPicPr>
        <p:blipFill>
          <a:blip r:embed="rId3">
            <a:alphaModFix/>
          </a:blip>
          <a:stretch>
            <a:fillRect/>
          </a:stretch>
        </p:blipFill>
        <p:spPr>
          <a:xfrm>
            <a:off x="1920225" y="1798133"/>
            <a:ext cx="5303551" cy="3714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0"/>
          <p:cNvPicPr preferRelativeResize="0"/>
          <p:nvPr/>
        </p:nvPicPr>
        <p:blipFill>
          <a:blip r:embed="rId3">
            <a:alphaModFix/>
          </a:blip>
          <a:stretch>
            <a:fillRect/>
          </a:stretch>
        </p:blipFill>
        <p:spPr>
          <a:xfrm>
            <a:off x="729500" y="203200"/>
            <a:ext cx="7684996"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1"/>
          <p:cNvPicPr preferRelativeResize="0"/>
          <p:nvPr/>
        </p:nvPicPr>
        <p:blipFill>
          <a:blip r:embed="rId3">
            <a:alphaModFix/>
          </a:blip>
          <a:stretch>
            <a:fillRect/>
          </a:stretch>
        </p:blipFill>
        <p:spPr>
          <a:xfrm>
            <a:off x="318225" y="203200"/>
            <a:ext cx="8507538"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000">
                <a:latin typeface="DM Serif Display"/>
                <a:ea typeface="DM Serif Display"/>
                <a:cs typeface="DM Serif Display"/>
                <a:sym typeface="DM Serif Display"/>
              </a:rPr>
              <a:t>The Team</a:t>
            </a:r>
            <a:endParaRPr sz="2000">
              <a:latin typeface="DM Serif Display"/>
              <a:ea typeface="DM Serif Display"/>
              <a:cs typeface="DM Serif Display"/>
              <a:sym typeface="DM Serif Display"/>
            </a:endParaRPr>
          </a:p>
          <a:p>
            <a:pPr indent="0" lvl="0" marL="0" rtl="0" algn="l">
              <a:spcBef>
                <a:spcPts val="0"/>
              </a:spcBef>
              <a:spcAft>
                <a:spcPts val="0"/>
              </a:spcAft>
              <a:buNone/>
            </a:pPr>
            <a:r>
              <a:t/>
            </a:r>
            <a:endParaRPr/>
          </a:p>
        </p:txBody>
      </p:sp>
      <p:sp>
        <p:nvSpPr>
          <p:cNvPr id="66" name="Google Shape;66;p14"/>
          <p:cNvSpPr txBox="1"/>
          <p:nvPr>
            <p:ph idx="1" type="body"/>
          </p:nvPr>
        </p:nvSpPr>
        <p:spPr>
          <a:xfrm>
            <a:off x="2194575" y="1608198"/>
            <a:ext cx="6237900" cy="2890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200">
                <a:solidFill>
                  <a:schemeClr val="dk1"/>
                </a:solidFill>
              </a:rPr>
              <a:t>Johanan Anton Pranesh</a:t>
            </a:r>
            <a:endParaRPr b="1" sz="1200">
              <a:solidFill>
                <a:schemeClr val="dk1"/>
              </a:solidFill>
              <a:highlight>
                <a:srgbClr val="FFFF00"/>
              </a:highlight>
            </a:endParaRPr>
          </a:p>
          <a:p>
            <a:pPr indent="0" lvl="0" marL="0" rtl="0" algn="l">
              <a:lnSpc>
                <a:spcPct val="100000"/>
              </a:lnSpc>
              <a:spcBef>
                <a:spcPts val="1200"/>
              </a:spcBef>
              <a:spcAft>
                <a:spcPts val="1200"/>
              </a:spcAft>
              <a:buNone/>
            </a:pPr>
            <a:r>
              <a:rPr lang="en" sz="1200">
                <a:solidFill>
                  <a:schemeClr val="dk1"/>
                </a:solidFill>
                <a:latin typeface="Proxima Nova Semibold"/>
                <a:ea typeface="Proxima Nova Semibold"/>
                <a:cs typeface="Proxima Nova Semibold"/>
                <a:sym typeface="Proxima Nova Semibold"/>
              </a:rPr>
              <a:t>I’m a second year Master’s in Financial Engineering candidate at Lehigh with a background in Math and industry experience in a hedge fund. My projects have been focused on Multi-Factor investing, Index development, NLP in CDS and other financial instruments, and machine learning optimization.</a:t>
            </a:r>
            <a:endParaRPr sz="1900">
              <a:solidFill>
                <a:schemeClr val="dk1"/>
              </a:solidFill>
              <a:latin typeface="Proxima Nova Semibold"/>
              <a:ea typeface="Proxima Nova Semibold"/>
              <a:cs typeface="Proxima Nova Semibold"/>
              <a:sym typeface="Proxima Nova Semibold"/>
            </a:endParaRPr>
          </a:p>
        </p:txBody>
      </p:sp>
      <p:pic>
        <p:nvPicPr>
          <p:cNvPr id="67" name="Google Shape;67;p14"/>
          <p:cNvPicPr preferRelativeResize="0"/>
          <p:nvPr/>
        </p:nvPicPr>
        <p:blipFill>
          <a:blip r:embed="rId3">
            <a:alphaModFix/>
          </a:blip>
          <a:stretch>
            <a:fillRect/>
          </a:stretch>
        </p:blipFill>
        <p:spPr>
          <a:xfrm>
            <a:off x="107600" y="161300"/>
            <a:ext cx="1440250" cy="432075"/>
          </a:xfrm>
          <a:prstGeom prst="rect">
            <a:avLst/>
          </a:prstGeom>
          <a:noFill/>
          <a:ln>
            <a:noFill/>
          </a:ln>
        </p:spPr>
      </p:pic>
      <p:pic>
        <p:nvPicPr>
          <p:cNvPr id="68" name="Google Shape;68;p14"/>
          <p:cNvPicPr preferRelativeResize="0"/>
          <p:nvPr/>
        </p:nvPicPr>
        <p:blipFill>
          <a:blip r:embed="rId4">
            <a:alphaModFix/>
          </a:blip>
          <a:stretch>
            <a:fillRect/>
          </a:stretch>
        </p:blipFill>
        <p:spPr>
          <a:xfrm>
            <a:off x="375700" y="1536623"/>
            <a:ext cx="1404400" cy="1404376"/>
          </a:xfrm>
          <a:prstGeom prst="rect">
            <a:avLst/>
          </a:prstGeom>
          <a:noFill/>
          <a:ln>
            <a:noFill/>
          </a:ln>
        </p:spPr>
      </p:pic>
      <p:pic>
        <p:nvPicPr>
          <p:cNvPr id="69" name="Google Shape;69;p14"/>
          <p:cNvPicPr preferRelativeResize="0"/>
          <p:nvPr/>
        </p:nvPicPr>
        <p:blipFill>
          <a:blip r:embed="rId5">
            <a:alphaModFix/>
          </a:blip>
          <a:stretch>
            <a:fillRect/>
          </a:stretch>
        </p:blipFill>
        <p:spPr>
          <a:xfrm>
            <a:off x="1319250" y="3549400"/>
            <a:ext cx="1616100" cy="1535274"/>
          </a:xfrm>
          <a:prstGeom prst="rect">
            <a:avLst/>
          </a:prstGeom>
          <a:noFill/>
          <a:ln>
            <a:noFill/>
          </a:ln>
        </p:spPr>
      </p:pic>
      <p:sp>
        <p:nvSpPr>
          <p:cNvPr id="70" name="Google Shape;70;p14"/>
          <p:cNvSpPr txBox="1"/>
          <p:nvPr/>
        </p:nvSpPr>
        <p:spPr>
          <a:xfrm>
            <a:off x="6279638" y="5249250"/>
            <a:ext cx="14403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Proxima Nova"/>
                <a:ea typeface="Proxima Nova"/>
                <a:cs typeface="Proxima Nova"/>
                <a:sym typeface="Proxima Nova"/>
              </a:rPr>
              <a:t> Vincent Batten</a:t>
            </a:r>
            <a:endParaRPr b="1" sz="1000">
              <a:solidFill>
                <a:schemeClr val="dk1"/>
              </a:solidFill>
              <a:latin typeface="Proxima Nova"/>
              <a:ea typeface="Proxima Nova"/>
              <a:cs typeface="Proxima Nova"/>
              <a:sym typeface="Proxima Nova"/>
            </a:endParaRPr>
          </a:p>
          <a:p>
            <a:pPr indent="0" lvl="0" marL="0" rtl="0" algn="ctr">
              <a:spcBef>
                <a:spcPts val="1200"/>
              </a:spcBef>
              <a:spcAft>
                <a:spcPts val="1200"/>
              </a:spcAft>
              <a:buNone/>
            </a:pPr>
            <a:r>
              <a:rPr b="1" lang="en" sz="1000">
                <a:solidFill>
                  <a:schemeClr val="dk1"/>
                </a:solidFill>
                <a:latin typeface="Proxima Nova"/>
                <a:ea typeface="Proxima Nova"/>
                <a:cs typeface="Proxima Nova"/>
                <a:sym typeface="Proxima Nova"/>
              </a:rPr>
              <a:t>MFE 4+`1</a:t>
            </a:r>
            <a:endParaRPr b="1" sz="1000">
              <a:solidFill>
                <a:schemeClr val="dk1"/>
              </a:solidFill>
              <a:latin typeface="Proxima Nova"/>
              <a:ea typeface="Proxima Nova"/>
              <a:cs typeface="Proxima Nova"/>
              <a:sym typeface="Proxima Nova"/>
            </a:endParaRPr>
          </a:p>
        </p:txBody>
      </p:sp>
      <p:sp>
        <p:nvSpPr>
          <p:cNvPr id="71" name="Google Shape;71;p14"/>
          <p:cNvSpPr txBox="1"/>
          <p:nvPr/>
        </p:nvSpPr>
        <p:spPr>
          <a:xfrm>
            <a:off x="3851850" y="5232000"/>
            <a:ext cx="1440300" cy="61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Proxima Nova"/>
                <a:ea typeface="Proxima Nova"/>
                <a:cs typeface="Proxima Nova"/>
                <a:sym typeface="Proxima Nova"/>
              </a:rPr>
              <a:t>Kshitij Bhandari </a:t>
            </a:r>
            <a:endParaRPr b="1" sz="1000">
              <a:solidFill>
                <a:schemeClr val="dk1"/>
              </a:solidFill>
              <a:latin typeface="Proxima Nova"/>
              <a:ea typeface="Proxima Nova"/>
              <a:cs typeface="Proxima Nova"/>
              <a:sym typeface="Proxima Nova"/>
            </a:endParaRPr>
          </a:p>
          <a:p>
            <a:pPr indent="0" lvl="0" marL="0" rtl="0" algn="ctr">
              <a:spcBef>
                <a:spcPts val="1200"/>
              </a:spcBef>
              <a:spcAft>
                <a:spcPts val="1200"/>
              </a:spcAft>
              <a:buNone/>
            </a:pPr>
            <a:r>
              <a:rPr b="1" lang="en" sz="1000">
                <a:solidFill>
                  <a:schemeClr val="dk1"/>
                </a:solidFill>
                <a:latin typeface="Proxima Nova"/>
                <a:ea typeface="Proxima Nova"/>
                <a:cs typeface="Proxima Nova"/>
                <a:sym typeface="Proxima Nova"/>
              </a:rPr>
              <a:t>MFE’26</a:t>
            </a:r>
            <a:endParaRPr b="1" sz="1000">
              <a:solidFill>
                <a:schemeClr val="dk1"/>
              </a:solidFill>
              <a:latin typeface="Proxima Nova"/>
              <a:ea typeface="Proxima Nova"/>
              <a:cs typeface="Proxima Nova"/>
              <a:sym typeface="Proxima Nova"/>
            </a:endParaRPr>
          </a:p>
        </p:txBody>
      </p:sp>
      <p:sp>
        <p:nvSpPr>
          <p:cNvPr id="72" name="Google Shape;72;p14"/>
          <p:cNvSpPr txBox="1"/>
          <p:nvPr/>
        </p:nvSpPr>
        <p:spPr>
          <a:xfrm>
            <a:off x="1407150" y="5155800"/>
            <a:ext cx="1440300" cy="61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Proxima Nova"/>
                <a:ea typeface="Proxima Nova"/>
                <a:cs typeface="Proxima Nova"/>
                <a:sym typeface="Proxima Nova"/>
              </a:rPr>
              <a:t>Sisheng Liang</a:t>
            </a:r>
            <a:endParaRPr b="1" sz="1000">
              <a:solidFill>
                <a:schemeClr val="dk1"/>
              </a:solidFill>
              <a:latin typeface="Proxima Nova"/>
              <a:ea typeface="Proxima Nova"/>
              <a:cs typeface="Proxima Nova"/>
              <a:sym typeface="Proxima Nova"/>
            </a:endParaRPr>
          </a:p>
          <a:p>
            <a:pPr indent="0" lvl="0" marL="0" rtl="0" algn="ctr">
              <a:spcBef>
                <a:spcPts val="1200"/>
              </a:spcBef>
              <a:spcAft>
                <a:spcPts val="1200"/>
              </a:spcAft>
              <a:buNone/>
            </a:pPr>
            <a:r>
              <a:rPr b="1" lang="en" sz="1000">
                <a:solidFill>
                  <a:schemeClr val="dk1"/>
                </a:solidFill>
                <a:latin typeface="Proxima Nova"/>
                <a:ea typeface="Proxima Nova"/>
                <a:cs typeface="Proxima Nova"/>
                <a:sym typeface="Proxima Nova"/>
              </a:rPr>
              <a:t>MFE’25</a:t>
            </a:r>
            <a:endParaRPr b="1" sz="1000">
              <a:solidFill>
                <a:schemeClr val="dk1"/>
              </a:solidFill>
              <a:latin typeface="Proxima Nova"/>
              <a:ea typeface="Proxima Nova"/>
              <a:cs typeface="Proxima Nova"/>
              <a:sym typeface="Proxima Nova"/>
            </a:endParaRPr>
          </a:p>
        </p:txBody>
      </p:sp>
      <p:pic>
        <p:nvPicPr>
          <p:cNvPr id="73" name="Google Shape;73;p14"/>
          <p:cNvPicPr preferRelativeResize="0"/>
          <p:nvPr/>
        </p:nvPicPr>
        <p:blipFill rotWithShape="1">
          <a:blip r:embed="rId6">
            <a:alphaModFix/>
          </a:blip>
          <a:srcRect b="4639" l="0" r="0" t="-4640"/>
          <a:stretch/>
        </p:blipFill>
        <p:spPr>
          <a:xfrm>
            <a:off x="6384050" y="3549399"/>
            <a:ext cx="1231476" cy="1641974"/>
          </a:xfrm>
          <a:prstGeom prst="rect">
            <a:avLst/>
          </a:prstGeom>
          <a:noFill/>
          <a:ln>
            <a:noFill/>
          </a:ln>
        </p:spPr>
      </p:pic>
      <p:pic>
        <p:nvPicPr>
          <p:cNvPr id="74" name="Google Shape;74;p14"/>
          <p:cNvPicPr preferRelativeResize="0"/>
          <p:nvPr/>
        </p:nvPicPr>
        <p:blipFill>
          <a:blip r:embed="rId7">
            <a:alphaModFix/>
          </a:blip>
          <a:stretch>
            <a:fillRect/>
          </a:stretch>
        </p:blipFill>
        <p:spPr>
          <a:xfrm>
            <a:off x="3998261" y="3744402"/>
            <a:ext cx="1147481" cy="1404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2"/>
          <p:cNvPicPr preferRelativeResize="0"/>
          <p:nvPr/>
        </p:nvPicPr>
        <p:blipFill>
          <a:blip r:embed="rId3">
            <a:alphaModFix/>
          </a:blip>
          <a:stretch>
            <a:fillRect/>
          </a:stretch>
        </p:blipFill>
        <p:spPr>
          <a:xfrm>
            <a:off x="695088" y="203200"/>
            <a:ext cx="7753820" cy="4838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3"/>
          <p:cNvPicPr preferRelativeResize="0"/>
          <p:nvPr/>
        </p:nvPicPr>
        <p:blipFill>
          <a:blip r:embed="rId3">
            <a:alphaModFix/>
          </a:blip>
          <a:stretch>
            <a:fillRect/>
          </a:stretch>
        </p:blipFill>
        <p:spPr>
          <a:xfrm>
            <a:off x="695088" y="203200"/>
            <a:ext cx="7753820"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4"/>
          <p:cNvPicPr preferRelativeResize="0"/>
          <p:nvPr/>
        </p:nvPicPr>
        <p:blipFill>
          <a:blip r:embed="rId3">
            <a:alphaModFix/>
          </a:blip>
          <a:stretch>
            <a:fillRect/>
          </a:stretch>
        </p:blipFill>
        <p:spPr>
          <a:xfrm>
            <a:off x="734750" y="203200"/>
            <a:ext cx="7674497" cy="4838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Alpha Signal Framework</a:t>
            </a:r>
            <a:endParaRPr/>
          </a:p>
        </p:txBody>
      </p:sp>
      <p:sp>
        <p:nvSpPr>
          <p:cNvPr id="211" name="Google Shape;211;p35"/>
          <p:cNvSpPr txBox="1"/>
          <p:nvPr>
            <p:ph idx="4294967295" type="body"/>
          </p:nvPr>
        </p:nvSpPr>
        <p:spPr>
          <a:xfrm>
            <a:off x="311700" y="2007600"/>
            <a:ext cx="8079000" cy="46005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Developed an alpha signal framework based on a dataset of news headlines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Utilized an LLM model to extract sentiment labels and their associated probabilities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Engineered features using statistical measures such as standard deviation, skewness, kurtosis, and various aggregations of existing features to create a weekly data point</a:t>
            </a:r>
            <a:endParaRPr sz="2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510450" y="2743200"/>
            <a:ext cx="8123100" cy="1038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800"/>
              <a:t>Reinforcement Learning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77311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Bandit </a:t>
            </a:r>
            <a:r>
              <a:rPr lang="en"/>
              <a:t>algorithm</a:t>
            </a:r>
            <a:r>
              <a:rPr lang="en"/>
              <a:t> </a:t>
            </a:r>
            <a:endParaRPr/>
          </a:p>
        </p:txBody>
      </p:sp>
      <p:pic>
        <p:nvPicPr>
          <p:cNvPr id="222" name="Google Shape;222;p37"/>
          <p:cNvPicPr preferRelativeResize="0"/>
          <p:nvPr/>
        </p:nvPicPr>
        <p:blipFill>
          <a:blip r:embed="rId3">
            <a:alphaModFix/>
          </a:blip>
          <a:stretch>
            <a:fillRect/>
          </a:stretch>
        </p:blipFill>
        <p:spPr>
          <a:xfrm>
            <a:off x="107600" y="161300"/>
            <a:ext cx="1440250" cy="432075"/>
          </a:xfrm>
          <a:prstGeom prst="rect">
            <a:avLst/>
          </a:prstGeom>
          <a:noFill/>
          <a:ln>
            <a:noFill/>
          </a:ln>
        </p:spPr>
      </p:pic>
      <p:sp>
        <p:nvSpPr>
          <p:cNvPr id="223" name="Google Shape;223;p3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fontScale="85000"/>
          </a:bodyPr>
          <a:lstStyle/>
          <a:p>
            <a:pPr indent="-325755" lvl="0" marL="457200" rtl="0" algn="l">
              <a:spcBef>
                <a:spcPts val="0"/>
              </a:spcBef>
              <a:spcAft>
                <a:spcPts val="0"/>
              </a:spcAft>
              <a:buSzPct val="100000"/>
              <a:buChar char="●"/>
            </a:pPr>
            <a:r>
              <a:rPr lang="en"/>
              <a:t>To find new combinations of factors that provide better downside protection compared with the benchmark</a:t>
            </a:r>
            <a:endParaRPr/>
          </a:p>
          <a:p>
            <a:pPr indent="-325755" lvl="0" marL="457200" rtl="0" algn="l">
              <a:spcBef>
                <a:spcPts val="3000"/>
              </a:spcBef>
              <a:spcAft>
                <a:spcPts val="0"/>
              </a:spcAft>
              <a:buSzPct val="100000"/>
              <a:buChar char="●"/>
            </a:pPr>
            <a:r>
              <a:rPr lang="en"/>
              <a:t>Enhanced with Monte Carlo simulations to explore new combinations and avoid previously tested options.</a:t>
            </a:r>
            <a:endParaRPr/>
          </a:p>
          <a:p>
            <a:pPr indent="-325755" lvl="0" marL="457200" rtl="0" algn="l">
              <a:spcBef>
                <a:spcPts val="3000"/>
              </a:spcBef>
              <a:spcAft>
                <a:spcPts val="0"/>
              </a:spcAft>
              <a:buSzPct val="100000"/>
              <a:buChar char="●"/>
            </a:pPr>
            <a:r>
              <a:rPr lang="en"/>
              <a:t>Prioritizes changes in factor combinations that could yield improved downside protection.</a:t>
            </a:r>
            <a:endParaRPr/>
          </a:p>
          <a:p>
            <a:pPr indent="-325755" lvl="0" marL="457200" rtl="0" algn="l">
              <a:spcBef>
                <a:spcPts val="3000"/>
              </a:spcBef>
              <a:spcAft>
                <a:spcPts val="0"/>
              </a:spcAft>
              <a:buSzPct val="90000"/>
              <a:buChar char="●"/>
            </a:pPr>
            <a:r>
              <a:rPr lang="en" sz="2000"/>
              <a:t>Uses ϵ-equalizing algorithm to have higher exploration &amp; lower exploitation</a:t>
            </a:r>
            <a:endParaRPr/>
          </a:p>
          <a:p>
            <a:pPr indent="-325755" lvl="0" marL="457200" rtl="0" algn="l">
              <a:spcBef>
                <a:spcPts val="3000"/>
              </a:spcBef>
              <a:spcAft>
                <a:spcPts val="0"/>
              </a:spcAft>
              <a:buSzPct val="100000"/>
              <a:buChar char="●"/>
            </a:pPr>
            <a:r>
              <a:rPr lang="en"/>
              <a:t>Avoids redundancy and concentrates computational efforts on discovering  new, promising strategies.</a:t>
            </a:r>
            <a:endParaRPr/>
          </a:p>
          <a:p>
            <a:pPr indent="0" lvl="0" marL="914400" rtl="0" algn="l">
              <a:spcBef>
                <a:spcPts val="3000"/>
              </a:spcBef>
              <a:spcAft>
                <a:spcPts val="30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7" name="Shape 227"/>
        <p:cNvGrpSpPr/>
        <p:nvPr/>
      </p:nvGrpSpPr>
      <p:grpSpPr>
        <a:xfrm>
          <a:off x="0" y="0"/>
          <a:ext cx="0" cy="0"/>
          <a:chOff x="0" y="0"/>
          <a:chExt cx="0" cy="0"/>
        </a:xfrm>
      </p:grpSpPr>
      <p:sp>
        <p:nvSpPr>
          <p:cNvPr id="228" name="Google Shape;228;p3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29" name="Google Shape;229;p3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0" name="Google Shape;230;p38"/>
          <p:cNvPicPr preferRelativeResize="0"/>
          <p:nvPr/>
        </p:nvPicPr>
        <p:blipFill>
          <a:blip r:embed="rId3">
            <a:alphaModFix/>
          </a:blip>
          <a:stretch>
            <a:fillRect/>
          </a:stretch>
        </p:blipFill>
        <p:spPr>
          <a:xfrm>
            <a:off x="107600" y="161300"/>
            <a:ext cx="1440250" cy="432075"/>
          </a:xfrm>
          <a:prstGeom prst="rect">
            <a:avLst/>
          </a:prstGeom>
          <a:noFill/>
          <a:ln>
            <a:noFill/>
          </a:ln>
        </p:spPr>
      </p:pic>
      <p:pic>
        <p:nvPicPr>
          <p:cNvPr id="231" name="Google Shape;231;p38"/>
          <p:cNvPicPr preferRelativeResize="0"/>
          <p:nvPr/>
        </p:nvPicPr>
        <p:blipFill>
          <a:blip r:embed="rId4">
            <a:alphaModFix/>
          </a:blip>
          <a:stretch>
            <a:fillRect/>
          </a:stretch>
        </p:blipFill>
        <p:spPr>
          <a:xfrm>
            <a:off x="-307200" y="1472181"/>
            <a:ext cx="9583452" cy="46840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from Reinforcement Learning</a:t>
            </a:r>
            <a:endParaRPr/>
          </a:p>
        </p:txBody>
      </p:sp>
      <p:sp>
        <p:nvSpPr>
          <p:cNvPr id="237" name="Google Shape;237;p3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8" name="Google Shape;238;p39"/>
          <p:cNvPicPr preferRelativeResize="0"/>
          <p:nvPr/>
        </p:nvPicPr>
        <p:blipFill>
          <a:blip r:embed="rId3">
            <a:alphaModFix/>
          </a:blip>
          <a:stretch>
            <a:fillRect/>
          </a:stretch>
        </p:blipFill>
        <p:spPr>
          <a:xfrm>
            <a:off x="107600" y="161300"/>
            <a:ext cx="1440250" cy="432075"/>
          </a:xfrm>
          <a:prstGeom prst="rect">
            <a:avLst/>
          </a:prstGeom>
          <a:noFill/>
          <a:ln>
            <a:noFill/>
          </a:ln>
        </p:spPr>
      </p:pic>
      <p:pic>
        <p:nvPicPr>
          <p:cNvPr id="239" name="Google Shape;239;p39"/>
          <p:cNvPicPr preferRelativeResize="0"/>
          <p:nvPr/>
        </p:nvPicPr>
        <p:blipFill>
          <a:blip r:embed="rId4">
            <a:alphaModFix/>
          </a:blip>
          <a:stretch>
            <a:fillRect/>
          </a:stretch>
        </p:blipFill>
        <p:spPr>
          <a:xfrm>
            <a:off x="1181100" y="1721075"/>
            <a:ext cx="6781800" cy="4000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265500" y="1607767"/>
            <a:ext cx="4045200" cy="2012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Strategies</a:t>
            </a:r>
            <a:endParaRPr/>
          </a:p>
        </p:txBody>
      </p:sp>
      <p:sp>
        <p:nvSpPr>
          <p:cNvPr id="245" name="Google Shape;245;p40"/>
          <p:cNvSpPr txBox="1"/>
          <p:nvPr>
            <p:ph idx="1" type="subTitle"/>
          </p:nvPr>
        </p:nvSpPr>
        <p:spPr>
          <a:xfrm>
            <a:off x="265500" y="3692001"/>
            <a:ext cx="4045200" cy="179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t>
            </a:r>
            <a:r>
              <a:rPr lang="en"/>
              <a:t>or Enhanced Returns and Risk Management</a:t>
            </a:r>
            <a:endParaRPr/>
          </a:p>
        </p:txBody>
      </p:sp>
      <p:sp>
        <p:nvSpPr>
          <p:cNvPr id="246" name="Google Shape;246;p40"/>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Futures Hedging</a:t>
            </a:r>
            <a:endParaRPr/>
          </a:p>
          <a:p>
            <a:pPr indent="-342900" lvl="0" marL="457200" rtl="0" algn="l">
              <a:spcBef>
                <a:spcPts val="0"/>
              </a:spcBef>
              <a:spcAft>
                <a:spcPts val="0"/>
              </a:spcAft>
              <a:buSzPts val="1800"/>
              <a:buChar char="●"/>
            </a:pPr>
            <a:r>
              <a:rPr lang="en"/>
              <a:t>Tax loss harvesting</a:t>
            </a:r>
            <a:endParaRPr/>
          </a:p>
          <a:p>
            <a:pPr indent="-342900" lvl="0" marL="457200" rtl="0" algn="l">
              <a:spcBef>
                <a:spcPts val="0"/>
              </a:spcBef>
              <a:spcAft>
                <a:spcPts val="0"/>
              </a:spcAft>
              <a:buSzPts val="1800"/>
              <a:buChar char="●"/>
            </a:pPr>
            <a:r>
              <a:rPr lang="en"/>
              <a:t>Alpha signals from alternative data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311700" y="683242"/>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Futures Hedging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2" name="Google Shape;252;p4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Char char="●"/>
            </a:pPr>
            <a:r>
              <a:rPr lang="en" sz="2000"/>
              <a:t>Using futures on indices with the highest hedge ratios to maintain exposure to individual factors</a:t>
            </a:r>
            <a:endParaRPr sz="2000"/>
          </a:p>
          <a:p>
            <a:pPr indent="-355600" lvl="0" marL="457200" rtl="0" algn="l">
              <a:spcBef>
                <a:spcPts val="3000"/>
              </a:spcBef>
              <a:spcAft>
                <a:spcPts val="0"/>
              </a:spcAft>
              <a:buSzPts val="2000"/>
              <a:buChar char="●"/>
            </a:pPr>
            <a:r>
              <a:rPr lang="en" sz="2000"/>
              <a:t>To prevent factor decay by maintaining consistent factor weights without the need for frequent rebalancing </a:t>
            </a:r>
            <a:endParaRPr sz="2000"/>
          </a:p>
          <a:p>
            <a:pPr indent="-355600" lvl="0" marL="457200" rtl="0" algn="l">
              <a:spcBef>
                <a:spcPts val="3000"/>
              </a:spcBef>
              <a:spcAft>
                <a:spcPts val="0"/>
              </a:spcAft>
              <a:buSzPts val="2000"/>
              <a:buChar char="●"/>
            </a:pPr>
            <a:r>
              <a:rPr lang="en" sz="2000"/>
              <a:t>To protect against short-term market movements</a:t>
            </a:r>
            <a:endParaRPr sz="2000"/>
          </a:p>
          <a:p>
            <a:pPr indent="-355600" lvl="0" marL="457200" rtl="0" algn="l">
              <a:spcBef>
                <a:spcPts val="3000"/>
              </a:spcBef>
              <a:spcAft>
                <a:spcPts val="0"/>
              </a:spcAft>
              <a:buSzPts val="2000"/>
              <a:buChar char="●"/>
            </a:pPr>
            <a:r>
              <a:rPr lang="en" sz="2000"/>
              <a:t>Uses a ML algorithm to pick the optimal future from a basket of index futures</a:t>
            </a:r>
            <a:endParaRPr sz="2000"/>
          </a:p>
          <a:p>
            <a:pPr indent="0" lvl="0" marL="0" rtl="0" algn="l">
              <a:spcBef>
                <a:spcPts val="3000"/>
              </a:spcBef>
              <a:spcAft>
                <a:spcPts val="0"/>
              </a:spcAft>
              <a:buNone/>
            </a:pPr>
            <a:r>
              <a:t/>
            </a:r>
            <a:endParaRPr sz="1600"/>
          </a:p>
          <a:p>
            <a:pPr indent="0" lvl="0" marL="0" rtl="0" algn="l">
              <a:spcBef>
                <a:spcPts val="1000"/>
              </a:spcBef>
              <a:spcAft>
                <a:spcPts val="1000"/>
              </a:spcAft>
              <a:buNone/>
            </a:pPr>
            <a:r>
              <a:t/>
            </a:r>
            <a:endParaRPr sz="1600"/>
          </a:p>
        </p:txBody>
      </p:sp>
      <p:pic>
        <p:nvPicPr>
          <p:cNvPr id="253" name="Google Shape;253;p41"/>
          <p:cNvPicPr preferRelativeResize="0"/>
          <p:nvPr/>
        </p:nvPicPr>
        <p:blipFill>
          <a:blip r:embed="rId3">
            <a:alphaModFix/>
          </a:blip>
          <a:stretch>
            <a:fillRect/>
          </a:stretch>
        </p:blipFill>
        <p:spPr>
          <a:xfrm>
            <a:off x="107600" y="161300"/>
            <a:ext cx="1440250" cy="432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510450" y="2743200"/>
            <a:ext cx="8123100" cy="1038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Overview</a:t>
            </a:r>
            <a:endParaRPr/>
          </a:p>
        </p:txBody>
      </p:sp>
      <p:pic>
        <p:nvPicPr>
          <p:cNvPr id="80" name="Google Shape;80;p15"/>
          <p:cNvPicPr preferRelativeResize="0"/>
          <p:nvPr/>
        </p:nvPicPr>
        <p:blipFill>
          <a:blip r:embed="rId3">
            <a:alphaModFix/>
          </a:blip>
          <a:stretch>
            <a:fillRect/>
          </a:stretch>
        </p:blipFill>
        <p:spPr>
          <a:xfrm>
            <a:off x="107600" y="161300"/>
            <a:ext cx="1440250" cy="432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TLH Optimizer (Tax Loss Harvesting)</a:t>
            </a:r>
            <a:endParaRPr/>
          </a:p>
          <a:p>
            <a:pPr indent="0" lvl="0" marL="0" rtl="0" algn="l">
              <a:spcBef>
                <a:spcPts val="0"/>
              </a:spcBef>
              <a:spcAft>
                <a:spcPts val="0"/>
              </a:spcAft>
              <a:buNone/>
            </a:pPr>
            <a:r>
              <a:t/>
            </a:r>
            <a:endParaRPr/>
          </a:p>
        </p:txBody>
      </p:sp>
      <p:sp>
        <p:nvSpPr>
          <p:cNvPr id="259" name="Google Shape;259;p4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u="sng">
                <a:solidFill>
                  <a:srgbClr val="040505"/>
                </a:solidFill>
              </a:rPr>
              <a:t>Tax-loss harvesting is a way to convert investment losses into tax savings. </a:t>
            </a:r>
            <a:endParaRPr sz="1900" u="sng">
              <a:solidFill>
                <a:srgbClr val="040505"/>
              </a:solidFill>
            </a:endParaRPr>
          </a:p>
          <a:p>
            <a:pPr indent="0" lvl="0" marL="0" rtl="0" algn="l">
              <a:spcBef>
                <a:spcPts val="1200"/>
              </a:spcBef>
              <a:spcAft>
                <a:spcPts val="0"/>
              </a:spcAft>
              <a:buNone/>
            </a:pPr>
            <a:r>
              <a:rPr b="1" lang="en" sz="1600">
                <a:solidFill>
                  <a:srgbClr val="000000"/>
                </a:solidFill>
              </a:rPr>
              <a:t>Modified the Optimization Model by adding more constraints:</a:t>
            </a:r>
            <a:endParaRPr b="1" sz="1600">
              <a:solidFill>
                <a:srgbClr val="000000"/>
              </a:solidFill>
            </a:endParaRPr>
          </a:p>
          <a:p>
            <a:pPr indent="457200" lvl="0" marL="0" rtl="0" algn="l">
              <a:spcBef>
                <a:spcPts val="1200"/>
              </a:spcBef>
              <a:spcAft>
                <a:spcPts val="0"/>
              </a:spcAft>
              <a:buNone/>
            </a:pPr>
            <a:r>
              <a:rPr b="1" lang="en" sz="1500">
                <a:solidFill>
                  <a:srgbClr val="000000"/>
                </a:solidFill>
              </a:rPr>
              <a:t>Identify losing positions</a:t>
            </a:r>
            <a:r>
              <a:rPr lang="en" sz="1500">
                <a:solidFill>
                  <a:srgbClr val="000000"/>
                </a:solidFill>
              </a:rPr>
              <a:t> → Find assets with </a:t>
            </a:r>
            <a:r>
              <a:rPr b="1" lang="en" sz="1500">
                <a:solidFill>
                  <a:srgbClr val="000000"/>
                </a:solidFill>
              </a:rPr>
              <a:t>unrealized losses</a:t>
            </a:r>
            <a:r>
              <a:rPr lang="en" sz="1500">
                <a:solidFill>
                  <a:srgbClr val="000000"/>
                </a:solidFill>
              </a:rPr>
              <a:t>.</a:t>
            </a:r>
            <a:endParaRPr sz="1500">
              <a:solidFill>
                <a:srgbClr val="000000"/>
              </a:solidFill>
            </a:endParaRPr>
          </a:p>
          <a:p>
            <a:pPr indent="457200" lvl="0" marL="0" rtl="0" algn="l">
              <a:spcBef>
                <a:spcPts val="1200"/>
              </a:spcBef>
              <a:spcAft>
                <a:spcPts val="0"/>
              </a:spcAft>
              <a:buNone/>
            </a:pPr>
            <a:r>
              <a:rPr b="1" lang="en" sz="1500">
                <a:solidFill>
                  <a:srgbClr val="000000"/>
                </a:solidFill>
              </a:rPr>
              <a:t>Sell the losing asset</a:t>
            </a:r>
            <a:r>
              <a:rPr lang="en" sz="1500">
                <a:solidFill>
                  <a:srgbClr val="000000"/>
                </a:solidFill>
              </a:rPr>
              <a:t> → Realize a </a:t>
            </a:r>
            <a:r>
              <a:rPr b="1" lang="en" sz="1500">
                <a:solidFill>
                  <a:srgbClr val="000000"/>
                </a:solidFill>
              </a:rPr>
              <a:t>capital loss</a:t>
            </a:r>
            <a:r>
              <a:rPr lang="en" sz="1500">
                <a:solidFill>
                  <a:srgbClr val="000000"/>
                </a:solidFill>
              </a:rPr>
              <a:t>.</a:t>
            </a:r>
            <a:endParaRPr sz="1500">
              <a:solidFill>
                <a:srgbClr val="000000"/>
              </a:solidFill>
            </a:endParaRPr>
          </a:p>
          <a:p>
            <a:pPr indent="457200" lvl="0" marL="0" rtl="0" algn="l">
              <a:spcBef>
                <a:spcPts val="1200"/>
              </a:spcBef>
              <a:spcAft>
                <a:spcPts val="0"/>
              </a:spcAft>
              <a:buNone/>
            </a:pPr>
            <a:r>
              <a:rPr b="1" lang="en" sz="1500">
                <a:solidFill>
                  <a:srgbClr val="000000"/>
                </a:solidFill>
              </a:rPr>
              <a:t>Offset taxable gains</a:t>
            </a:r>
            <a:r>
              <a:rPr lang="en" sz="1500">
                <a:solidFill>
                  <a:srgbClr val="000000"/>
                </a:solidFill>
              </a:rPr>
              <a:t> → Reduce capital gains or deduct against income.</a:t>
            </a:r>
            <a:endParaRPr sz="1500">
              <a:solidFill>
                <a:srgbClr val="000000"/>
              </a:solidFill>
            </a:endParaRPr>
          </a:p>
          <a:p>
            <a:pPr indent="457200" lvl="0" marL="0" rtl="0" algn="l">
              <a:spcBef>
                <a:spcPts val="1200"/>
              </a:spcBef>
              <a:spcAft>
                <a:spcPts val="0"/>
              </a:spcAft>
              <a:buNone/>
            </a:pPr>
            <a:r>
              <a:rPr b="1" lang="en" sz="1500">
                <a:solidFill>
                  <a:srgbClr val="000000"/>
                </a:solidFill>
              </a:rPr>
              <a:t>Avoid the wash sale rule</a:t>
            </a:r>
            <a:r>
              <a:rPr lang="en" sz="1500">
                <a:solidFill>
                  <a:srgbClr val="000000"/>
                </a:solidFill>
              </a:rPr>
              <a:t> → Wait 30+ days before rebuying the same asset.</a:t>
            </a:r>
            <a:endParaRPr sz="1600">
              <a:solidFill>
                <a:srgbClr val="040505"/>
              </a:solidFill>
              <a:highlight>
                <a:schemeClr val="lt1"/>
              </a:highlight>
            </a:endParaRPr>
          </a:p>
          <a:p>
            <a:pPr indent="0" lvl="0" marL="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Alpha signal generator</a:t>
            </a:r>
            <a:endParaRPr/>
          </a:p>
        </p:txBody>
      </p:sp>
      <p:sp>
        <p:nvSpPr>
          <p:cNvPr id="265" name="Google Shape;265;p4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overall goal of this is to try to find a relationship between the sentiment analysis and our factors</a:t>
            </a:r>
            <a:endParaRPr/>
          </a:p>
          <a:p>
            <a:pPr indent="-342900" lvl="0" marL="457200" rtl="0" algn="l">
              <a:spcBef>
                <a:spcPts val="0"/>
              </a:spcBef>
              <a:spcAft>
                <a:spcPts val="0"/>
              </a:spcAft>
              <a:buSzPts val="1800"/>
              <a:buChar char="●"/>
            </a:pPr>
            <a:r>
              <a:rPr lang="en"/>
              <a:t>If we find meaningful relationships, then we could factor this into our rebalancing strategy</a:t>
            </a:r>
            <a:endParaRPr/>
          </a:p>
          <a:p>
            <a:pPr indent="-342900" lvl="0" marL="457200" rtl="0" algn="l">
              <a:spcBef>
                <a:spcPts val="0"/>
              </a:spcBef>
              <a:spcAft>
                <a:spcPts val="0"/>
              </a:spcAft>
              <a:buSzPts val="1800"/>
              <a:buChar char="●"/>
            </a:pPr>
            <a:r>
              <a:rPr lang="en"/>
              <a:t>It can additionally be used as a constraint as to what to sell/buy when rebalancing </a:t>
            </a:r>
            <a:endParaRPr/>
          </a:p>
          <a:p>
            <a:pPr indent="-342900" lvl="0" marL="457200" rtl="0" algn="l">
              <a:spcBef>
                <a:spcPts val="0"/>
              </a:spcBef>
              <a:spcAft>
                <a:spcPts val="0"/>
              </a:spcAft>
              <a:buSzPts val="1800"/>
              <a:buChar char="●"/>
            </a:pPr>
            <a:r>
              <a:rPr lang="en"/>
              <a:t>Using unstructured data, we are able to identify equities that are to be avoided in our portfolio construction</a:t>
            </a:r>
            <a:endParaRPr/>
          </a:p>
          <a:p>
            <a:pPr indent="0" lvl="0" marL="0" rtl="0" algn="l">
              <a:spcBef>
                <a:spcPts val="12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311700" y="77311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SVRG Optimization </a:t>
            </a:r>
            <a:endParaRPr/>
          </a:p>
        </p:txBody>
      </p:sp>
      <p:pic>
        <p:nvPicPr>
          <p:cNvPr id="271" name="Google Shape;271;p44"/>
          <p:cNvPicPr preferRelativeResize="0"/>
          <p:nvPr/>
        </p:nvPicPr>
        <p:blipFill>
          <a:blip r:embed="rId3">
            <a:alphaModFix/>
          </a:blip>
          <a:stretch>
            <a:fillRect/>
          </a:stretch>
        </p:blipFill>
        <p:spPr>
          <a:xfrm>
            <a:off x="107600" y="161300"/>
            <a:ext cx="1440250" cy="432075"/>
          </a:xfrm>
          <a:prstGeom prst="rect">
            <a:avLst/>
          </a:prstGeom>
          <a:noFill/>
          <a:ln>
            <a:noFill/>
          </a:ln>
        </p:spPr>
      </p:pic>
      <p:sp>
        <p:nvSpPr>
          <p:cNvPr id="272" name="Google Shape;272;p44"/>
          <p:cNvSpPr txBox="1"/>
          <p:nvPr>
            <p:ph idx="1" type="body"/>
          </p:nvPr>
        </p:nvSpPr>
        <p:spPr>
          <a:xfrm>
            <a:off x="727650" y="1985675"/>
            <a:ext cx="76887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Objective</a:t>
            </a:r>
            <a:r>
              <a:rPr lang="en" sz="1400">
                <a:solidFill>
                  <a:srgbClr val="000000"/>
                </a:solidFill>
              </a:rPr>
              <a:t>: Minimize the error between portfolio returns and expected returns subject to constraints like:</a:t>
            </a:r>
            <a:endParaRPr sz="1400">
              <a:solidFill>
                <a:srgbClr val="000000"/>
              </a:solidFill>
            </a:endParaRPr>
          </a:p>
          <a:p>
            <a:pPr indent="-317500" lvl="0" marL="457200" rtl="0" algn="l">
              <a:spcBef>
                <a:spcPts val="1200"/>
              </a:spcBef>
              <a:spcAft>
                <a:spcPts val="0"/>
              </a:spcAft>
              <a:buClr>
                <a:srgbClr val="000000"/>
              </a:buClr>
              <a:buSzPts val="1400"/>
              <a:buFont typeface="Arial"/>
              <a:buChar char="●"/>
            </a:pPr>
            <a:r>
              <a:rPr lang="en" sz="1400">
                <a:solidFill>
                  <a:srgbClr val="000000"/>
                </a:solidFill>
              </a:rPr>
              <a:t>Non-negative weights</a:t>
            </a:r>
            <a:endParaRPr sz="1400">
              <a:solidFill>
                <a:srgbClr val="000000"/>
              </a:solidFill>
            </a:endParaRPr>
          </a:p>
          <a:p>
            <a:pPr indent="-317500" lvl="0" marL="457200" rtl="0" algn="l">
              <a:spcBef>
                <a:spcPts val="0"/>
              </a:spcBef>
              <a:spcAft>
                <a:spcPts val="0"/>
              </a:spcAft>
              <a:buClr>
                <a:srgbClr val="000000"/>
              </a:buClr>
              <a:buSzPts val="1400"/>
              <a:buFont typeface="Lato"/>
              <a:buChar char="●"/>
            </a:pPr>
            <a:r>
              <a:rPr lang="en" sz="1400">
                <a:solidFill>
                  <a:srgbClr val="000000"/>
                </a:solidFill>
              </a:rPr>
              <a:t>Weight sum equals 1</a:t>
            </a:r>
            <a:endParaRPr sz="1400">
              <a:solidFill>
                <a:srgbClr val="000000"/>
              </a:solidFill>
            </a:endParaRPr>
          </a:p>
          <a:p>
            <a:pPr indent="-317500" lvl="0" marL="457200" rtl="0" algn="l">
              <a:spcBef>
                <a:spcPts val="0"/>
              </a:spcBef>
              <a:spcAft>
                <a:spcPts val="0"/>
              </a:spcAft>
              <a:buClr>
                <a:srgbClr val="000000"/>
              </a:buClr>
              <a:buSzPts val="1400"/>
              <a:buFont typeface="Arial"/>
              <a:buChar char="●"/>
            </a:pPr>
            <a:r>
              <a:rPr lang="en" sz="1400">
                <a:solidFill>
                  <a:srgbClr val="000000"/>
                </a:solidFill>
              </a:rPr>
              <a:t>Transaction cost constraints</a:t>
            </a:r>
            <a:endParaRPr sz="1400">
              <a:solidFill>
                <a:srgbClr val="000000"/>
              </a:solidFill>
            </a:endParaRPr>
          </a:p>
          <a:p>
            <a:pPr indent="-317500" lvl="0" marL="457200" rtl="0" algn="l">
              <a:spcBef>
                <a:spcPts val="0"/>
              </a:spcBef>
              <a:spcAft>
                <a:spcPts val="0"/>
              </a:spcAft>
              <a:buClr>
                <a:srgbClr val="000000"/>
              </a:buClr>
              <a:buSzPts val="1400"/>
              <a:buFont typeface="Lato"/>
              <a:buChar char="●"/>
            </a:pPr>
            <a:r>
              <a:rPr lang="en" sz="1400">
                <a:solidFill>
                  <a:srgbClr val="000000"/>
                </a:solidFill>
              </a:rPr>
              <a:t>Maximum number of assets with non-zero weights</a:t>
            </a:r>
            <a:endParaRPr sz="1400">
              <a:solidFill>
                <a:srgbClr val="000000"/>
              </a:solidFill>
            </a:endParaRPr>
          </a:p>
          <a:p>
            <a:pPr indent="0" lvl="0" marL="0" rtl="0" algn="l">
              <a:spcBef>
                <a:spcPts val="1200"/>
              </a:spcBef>
              <a:spcAft>
                <a:spcPts val="0"/>
              </a:spcAft>
              <a:buNone/>
            </a:pPr>
            <a:r>
              <a:rPr b="1" lang="en" sz="1400">
                <a:solidFill>
                  <a:srgbClr val="000000"/>
                </a:solidFill>
              </a:rPr>
              <a:t>How SVRG Enhances Optimization:</a:t>
            </a:r>
            <a:endParaRPr b="1" sz="1400">
              <a:solidFill>
                <a:srgbClr val="000000"/>
              </a:solidFill>
            </a:endParaRPr>
          </a:p>
          <a:p>
            <a:pPr indent="0" lvl="0" marL="457200" rtl="0" algn="l">
              <a:spcBef>
                <a:spcPts val="1200"/>
              </a:spcBef>
              <a:spcAft>
                <a:spcPts val="0"/>
              </a:spcAft>
              <a:buNone/>
            </a:pPr>
            <a:r>
              <a:rPr b="1" i="1" lang="en" sz="1400">
                <a:solidFill>
                  <a:srgbClr val="000000"/>
                </a:solidFill>
              </a:rPr>
              <a:t>Efficient Convergence:</a:t>
            </a:r>
            <a:endParaRPr b="1" i="1" sz="1400">
              <a:solidFill>
                <a:srgbClr val="000000"/>
              </a:solidFill>
            </a:endParaRPr>
          </a:p>
          <a:p>
            <a:pPr indent="0" lvl="0" marL="457200" rtl="0" algn="l">
              <a:spcBef>
                <a:spcPts val="1200"/>
              </a:spcBef>
              <a:spcAft>
                <a:spcPts val="0"/>
              </a:spcAft>
              <a:buNone/>
            </a:pPr>
            <a:r>
              <a:rPr lang="en" sz="1400">
                <a:solidFill>
                  <a:srgbClr val="000000"/>
                </a:solidFill>
              </a:rPr>
              <a:t> SVRG handles large datasets by reducing the variance in gradient estimates, leading to faster convergence compared to traditional optimization methods.</a:t>
            </a:r>
            <a:endParaRPr sz="1400">
              <a:solidFill>
                <a:srgbClr val="000000"/>
              </a:solidFill>
            </a:endParaRPr>
          </a:p>
          <a:p>
            <a:pPr indent="0" lvl="0" marL="457200" rtl="0" algn="l">
              <a:spcBef>
                <a:spcPts val="1200"/>
              </a:spcBef>
              <a:spcAft>
                <a:spcPts val="0"/>
              </a:spcAft>
              <a:buNone/>
            </a:pPr>
            <a:r>
              <a:rPr b="1" i="1" lang="en" sz="1400">
                <a:solidFill>
                  <a:srgbClr val="000000"/>
                </a:solidFill>
              </a:rPr>
              <a:t>Constraints Handling: </a:t>
            </a:r>
            <a:endParaRPr b="1" i="1" sz="1400">
              <a:solidFill>
                <a:srgbClr val="000000"/>
              </a:solidFill>
            </a:endParaRPr>
          </a:p>
          <a:p>
            <a:pPr indent="0" lvl="0" marL="457200" rtl="0" algn="l">
              <a:spcBef>
                <a:spcPts val="1200"/>
              </a:spcBef>
              <a:spcAft>
                <a:spcPts val="1200"/>
              </a:spcAft>
              <a:buNone/>
            </a:pPr>
            <a:r>
              <a:rPr lang="en" sz="1400">
                <a:solidFill>
                  <a:srgbClr val="000000"/>
                </a:solidFill>
              </a:rPr>
              <a:t>SVRG efficiently integrates constraints such as transaction costs and weight limits, reducing the optimization complexity by using variance-reduced gradients to avoid large changes in weights.</a:t>
            </a:r>
            <a:endParaRPr sz="1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completed the last 2 weeks</a:t>
            </a:r>
            <a:endParaRPr/>
          </a:p>
        </p:txBody>
      </p:sp>
      <p:sp>
        <p:nvSpPr>
          <p:cNvPr id="278" name="Google Shape;278;p45"/>
          <p:cNvSpPr txBox="1"/>
          <p:nvPr/>
        </p:nvSpPr>
        <p:spPr>
          <a:xfrm>
            <a:off x="516175" y="2018500"/>
            <a:ext cx="8111700" cy="3345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New system is up and running</a:t>
            </a:r>
            <a:endParaRPr sz="1800">
              <a:solidFill>
                <a:schemeClr val="dk1"/>
              </a:solidFill>
              <a:latin typeface="Proxima Nova"/>
              <a:ea typeface="Proxima Nova"/>
              <a:cs typeface="Proxima Nova"/>
              <a:sym typeface="Proxima Nova"/>
            </a:endParaRPr>
          </a:p>
          <a:p>
            <a:pPr indent="-342900" lvl="0" marL="457200" rtl="0" algn="l">
              <a:lnSpc>
                <a:spcPct val="150000"/>
              </a:lnSpc>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Tax loss harvesting optimizer is designed and implemented</a:t>
            </a:r>
            <a:endParaRPr sz="1800">
              <a:solidFill>
                <a:schemeClr val="dk1"/>
              </a:solidFill>
              <a:latin typeface="Proxima Nova"/>
              <a:ea typeface="Proxima Nova"/>
              <a:cs typeface="Proxima Nova"/>
              <a:sym typeface="Proxima Nova"/>
            </a:endParaRPr>
          </a:p>
          <a:p>
            <a:pPr indent="-342900" lvl="0" marL="457200" rtl="0" algn="l">
              <a:lnSpc>
                <a:spcPct val="150000"/>
              </a:lnSpc>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New project set up and outlook has been implemented</a:t>
            </a:r>
            <a:endParaRPr sz="1800">
              <a:solidFill>
                <a:schemeClr val="dk1"/>
              </a:solidFill>
              <a:latin typeface="Proxima Nova"/>
              <a:ea typeface="Proxima Nova"/>
              <a:cs typeface="Proxima Nova"/>
              <a:sym typeface="Proxima Nova"/>
            </a:endParaRPr>
          </a:p>
          <a:p>
            <a:pPr indent="-342900" lvl="0" marL="457200" rtl="0" algn="l">
              <a:lnSpc>
                <a:spcPct val="150000"/>
              </a:lnSpc>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Gathered the insights requested for identifying the performance difference between different strategies</a:t>
            </a:r>
            <a:endParaRPr sz="1800">
              <a:solidFill>
                <a:schemeClr val="dk1"/>
              </a:solidFill>
              <a:latin typeface="Proxima Nova"/>
              <a:ea typeface="Proxima Nova"/>
              <a:cs typeface="Proxima Nova"/>
              <a:sym typeface="Proxima Nova"/>
            </a:endParaRPr>
          </a:p>
          <a:p>
            <a:pPr indent="-342900" lvl="0" marL="457200" rtl="0" algn="l">
              <a:lnSpc>
                <a:spcPct val="150000"/>
              </a:lnSpc>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Future simulator was tested and integrated into the main functionalities</a:t>
            </a:r>
            <a:endParaRPr sz="1800">
              <a:solidFill>
                <a:schemeClr val="dk1"/>
              </a:solidFill>
              <a:latin typeface="Proxima Nova"/>
              <a:ea typeface="Proxima Nova"/>
              <a:cs typeface="Proxima Nova"/>
              <a:sym typeface="Proxima Nova"/>
            </a:endParaRPr>
          </a:p>
          <a:p>
            <a:pPr indent="0" lvl="0" marL="457200" rtl="0" algn="l">
              <a:lnSpc>
                <a:spcPct val="150000"/>
              </a:lnSpc>
              <a:spcBef>
                <a:spcPts val="0"/>
              </a:spcBef>
              <a:spcAft>
                <a:spcPts val="0"/>
              </a:spcAft>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goals</a:t>
            </a:r>
            <a:endParaRPr/>
          </a:p>
        </p:txBody>
      </p:sp>
      <p:sp>
        <p:nvSpPr>
          <p:cNvPr id="284" name="Google Shape;284;p4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a:t>
            </a:r>
            <a:r>
              <a:rPr lang="en"/>
              <a:t>o determine the optimal rebalancing interval, balancing risk and return across various factors.</a:t>
            </a:r>
            <a:endParaRPr/>
          </a:p>
          <a:p>
            <a:pPr indent="-342900" lvl="0" marL="457200" rtl="0" algn="l">
              <a:spcBef>
                <a:spcPts val="3000"/>
              </a:spcBef>
              <a:spcAft>
                <a:spcPts val="0"/>
              </a:spcAft>
              <a:buSzPts val="1800"/>
              <a:buChar char="●"/>
            </a:pPr>
            <a:r>
              <a:rPr lang="en"/>
              <a:t>To identify and develop new beta strategies that offer sustainable long-term performance and less volatility</a:t>
            </a:r>
            <a:endParaRPr/>
          </a:p>
          <a:p>
            <a:pPr indent="-342900" lvl="0" marL="457200" rtl="0" algn="l">
              <a:spcBef>
                <a:spcPts val="3000"/>
              </a:spcBef>
              <a:spcAft>
                <a:spcPts val="0"/>
              </a:spcAft>
              <a:buSzPts val="1800"/>
              <a:buChar char="●"/>
            </a:pPr>
            <a:r>
              <a:rPr lang="en"/>
              <a:t>Compare the effectiveness of rebalancing </a:t>
            </a:r>
            <a:r>
              <a:rPr lang="en"/>
              <a:t>strategies like</a:t>
            </a:r>
            <a:r>
              <a:rPr lang="en"/>
              <a:t> future-based hedging versus tax loss harvesting</a:t>
            </a:r>
            <a:endParaRPr/>
          </a:p>
          <a:p>
            <a:pPr indent="-342900" lvl="0" marL="457200" rtl="0" algn="l">
              <a:spcBef>
                <a:spcPts val="3000"/>
              </a:spcBef>
              <a:spcAft>
                <a:spcPts val="3000"/>
              </a:spcAft>
              <a:buSzPts val="1800"/>
              <a:buChar char="●"/>
            </a:pPr>
            <a:r>
              <a:rPr lang="en"/>
              <a:t>To understand the effect of </a:t>
            </a:r>
            <a:r>
              <a:rPr lang="en"/>
              <a:t>alpha</a:t>
            </a:r>
            <a:r>
              <a:rPr lang="en"/>
              <a:t> signal from alternative data on betas</a:t>
            </a:r>
            <a:endParaRPr/>
          </a:p>
        </p:txBody>
      </p:sp>
      <p:pic>
        <p:nvPicPr>
          <p:cNvPr id="285" name="Google Shape;285;p46"/>
          <p:cNvPicPr preferRelativeResize="0"/>
          <p:nvPr/>
        </p:nvPicPr>
        <p:blipFill>
          <a:blip r:embed="rId3">
            <a:alphaModFix/>
          </a:blip>
          <a:stretch>
            <a:fillRect/>
          </a:stretch>
        </p:blipFill>
        <p:spPr>
          <a:xfrm>
            <a:off x="107600" y="161300"/>
            <a:ext cx="1440250" cy="432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510450" y="2743200"/>
            <a:ext cx="8123100" cy="1038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Thank you for your time</a:t>
            </a:r>
            <a:endParaRPr/>
          </a:p>
        </p:txBody>
      </p:sp>
      <p:sp>
        <p:nvSpPr>
          <p:cNvPr id="291" name="Google Shape;291;p47"/>
          <p:cNvSpPr txBox="1"/>
          <p:nvPr/>
        </p:nvSpPr>
        <p:spPr>
          <a:xfrm>
            <a:off x="942225" y="4556100"/>
            <a:ext cx="5462700" cy="12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Open Sans Light"/>
                <a:ea typeface="Open Sans Light"/>
                <a:cs typeface="Open Sans Light"/>
                <a:sym typeface="Open Sans Light"/>
              </a:rPr>
              <a:t>To answer any further questions, please contact:</a:t>
            </a:r>
            <a:endParaRPr>
              <a:solidFill>
                <a:srgbClr val="F3F3F3"/>
              </a:solidFill>
              <a:latin typeface="Open Sans Light"/>
              <a:ea typeface="Open Sans Light"/>
              <a:cs typeface="Open Sans Light"/>
              <a:sym typeface="Open Sans Light"/>
            </a:endParaRPr>
          </a:p>
          <a:p>
            <a:pPr indent="0" lvl="0" marL="0" rtl="0" algn="l">
              <a:spcBef>
                <a:spcPts val="0"/>
              </a:spcBef>
              <a:spcAft>
                <a:spcPts val="0"/>
              </a:spcAft>
              <a:buNone/>
            </a:pPr>
            <a:br>
              <a:rPr lang="en">
                <a:solidFill>
                  <a:srgbClr val="F3F3F3"/>
                </a:solidFill>
                <a:latin typeface="Open Sans Light"/>
                <a:ea typeface="Open Sans Light"/>
                <a:cs typeface="Open Sans Light"/>
                <a:sym typeface="Open Sans Light"/>
              </a:rPr>
            </a:br>
            <a:r>
              <a:rPr lang="en" sz="1500">
                <a:solidFill>
                  <a:srgbClr val="F3F3F3"/>
                </a:solidFill>
                <a:latin typeface="Open Sans Light"/>
                <a:ea typeface="Open Sans Light"/>
                <a:cs typeface="Open Sans Light"/>
                <a:sym typeface="Open Sans Light"/>
              </a:rPr>
              <a:t>Johanan Pranesh</a:t>
            </a:r>
            <a:endParaRPr sz="1500">
              <a:solidFill>
                <a:srgbClr val="F3F3F3"/>
              </a:solidFill>
              <a:latin typeface="Open Sans Light"/>
              <a:ea typeface="Open Sans Light"/>
              <a:cs typeface="Open Sans Light"/>
              <a:sym typeface="Open Sans Light"/>
            </a:endParaRPr>
          </a:p>
          <a:p>
            <a:pPr indent="0" lvl="0" marL="0" rtl="0" algn="l">
              <a:spcBef>
                <a:spcPts val="0"/>
              </a:spcBef>
              <a:spcAft>
                <a:spcPts val="0"/>
              </a:spcAft>
              <a:buNone/>
            </a:pPr>
            <a:r>
              <a:rPr lang="en" sz="1500">
                <a:solidFill>
                  <a:srgbClr val="F3F3F3"/>
                </a:solidFill>
                <a:latin typeface="Open Sans Light"/>
                <a:ea typeface="Open Sans Light"/>
                <a:cs typeface="Open Sans Light"/>
                <a:sym typeface="Open Sans Light"/>
              </a:rPr>
              <a:t>johanananton@outlook.com</a:t>
            </a:r>
            <a:endParaRPr sz="1500">
              <a:solidFill>
                <a:srgbClr val="F3F3F3"/>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rgbClr val="F3F3F3"/>
              </a:solidFill>
              <a:latin typeface="Open Sans Light"/>
              <a:ea typeface="Open Sans Light"/>
              <a:cs typeface="Open Sans Light"/>
              <a:sym typeface="Open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8"/>
          <p:cNvPicPr preferRelativeResize="0"/>
          <p:nvPr/>
        </p:nvPicPr>
        <p:blipFill rotWithShape="1">
          <a:blip r:embed="rId3">
            <a:alphaModFix/>
          </a:blip>
          <a:srcRect b="0" l="7561" r="0" t="0"/>
          <a:stretch/>
        </p:blipFill>
        <p:spPr>
          <a:xfrm>
            <a:off x="1" y="2067425"/>
            <a:ext cx="3038350" cy="3054400"/>
          </a:xfrm>
          <a:prstGeom prst="rect">
            <a:avLst/>
          </a:prstGeom>
          <a:noFill/>
          <a:ln>
            <a:noFill/>
          </a:ln>
        </p:spPr>
      </p:pic>
      <p:sp>
        <p:nvSpPr>
          <p:cNvPr id="297" name="Google Shape;297;p48"/>
          <p:cNvSpPr txBox="1"/>
          <p:nvPr/>
        </p:nvSpPr>
        <p:spPr>
          <a:xfrm>
            <a:off x="64663" y="1344100"/>
            <a:ext cx="3157500" cy="103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Open Sans"/>
                <a:ea typeface="Open Sans"/>
                <a:cs typeface="Open Sans"/>
                <a:sym typeface="Open Sans"/>
              </a:rPr>
              <a:t>Betas at 7/1/17</a:t>
            </a:r>
            <a:endParaRPr b="1" sz="1800">
              <a:solidFill>
                <a:schemeClr val="dk1"/>
              </a:solidFill>
              <a:latin typeface="Open Sans"/>
              <a:ea typeface="Open Sans"/>
              <a:cs typeface="Open Sans"/>
              <a:sym typeface="Open Sans"/>
            </a:endParaRPr>
          </a:p>
        </p:txBody>
      </p:sp>
      <p:pic>
        <p:nvPicPr>
          <p:cNvPr id="298" name="Google Shape;298;p48"/>
          <p:cNvPicPr preferRelativeResize="0"/>
          <p:nvPr/>
        </p:nvPicPr>
        <p:blipFill>
          <a:blip r:embed="rId4">
            <a:alphaModFix/>
          </a:blip>
          <a:stretch>
            <a:fillRect/>
          </a:stretch>
        </p:blipFill>
        <p:spPr>
          <a:xfrm>
            <a:off x="2988025" y="1980400"/>
            <a:ext cx="6215600" cy="3228451"/>
          </a:xfrm>
          <a:prstGeom prst="rect">
            <a:avLst/>
          </a:prstGeom>
          <a:noFill/>
          <a:ln>
            <a:noFill/>
          </a:ln>
        </p:spPr>
      </p:pic>
      <p:sp>
        <p:nvSpPr>
          <p:cNvPr id="299" name="Google Shape;299;p48"/>
          <p:cNvSpPr txBox="1"/>
          <p:nvPr>
            <p:ph idx="4294967295" type="title"/>
          </p:nvPr>
        </p:nvSpPr>
        <p:spPr>
          <a:xfrm>
            <a:off x="311700" y="5098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hedging results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9"/>
          <p:cNvPicPr preferRelativeResize="0"/>
          <p:nvPr/>
        </p:nvPicPr>
        <p:blipFill rotWithShape="1">
          <a:blip r:embed="rId3">
            <a:alphaModFix/>
          </a:blip>
          <a:srcRect b="0" l="0" r="2629" t="6838"/>
          <a:stretch/>
        </p:blipFill>
        <p:spPr>
          <a:xfrm>
            <a:off x="0" y="2825367"/>
            <a:ext cx="2986742" cy="2000500"/>
          </a:xfrm>
          <a:prstGeom prst="rect">
            <a:avLst/>
          </a:prstGeom>
          <a:noFill/>
          <a:ln cap="flat" cmpd="sng" w="9525">
            <a:solidFill>
              <a:schemeClr val="dk1"/>
            </a:solidFill>
            <a:prstDash val="solid"/>
            <a:round/>
            <a:headEnd len="sm" w="sm" type="none"/>
            <a:tailEnd len="sm" w="sm" type="none"/>
          </a:ln>
        </p:spPr>
      </p:pic>
      <p:pic>
        <p:nvPicPr>
          <p:cNvPr id="305" name="Google Shape;305;p49"/>
          <p:cNvPicPr preferRelativeResize="0"/>
          <p:nvPr/>
        </p:nvPicPr>
        <p:blipFill rotWithShape="1">
          <a:blip r:embed="rId4">
            <a:alphaModFix/>
          </a:blip>
          <a:srcRect b="0" l="1586" r="1673" t="0"/>
          <a:stretch/>
        </p:blipFill>
        <p:spPr>
          <a:xfrm>
            <a:off x="3135863" y="2825367"/>
            <a:ext cx="2910650" cy="2000500"/>
          </a:xfrm>
          <a:prstGeom prst="rect">
            <a:avLst/>
          </a:prstGeom>
          <a:noFill/>
          <a:ln cap="flat" cmpd="sng" w="9525">
            <a:solidFill>
              <a:schemeClr val="dk1"/>
            </a:solidFill>
            <a:prstDash val="solid"/>
            <a:round/>
            <a:headEnd len="sm" w="sm" type="none"/>
            <a:tailEnd len="sm" w="sm" type="none"/>
          </a:ln>
        </p:spPr>
      </p:pic>
      <p:pic>
        <p:nvPicPr>
          <p:cNvPr id="306" name="Google Shape;306;p49"/>
          <p:cNvPicPr preferRelativeResize="0"/>
          <p:nvPr/>
        </p:nvPicPr>
        <p:blipFill rotWithShape="1">
          <a:blip r:embed="rId5">
            <a:alphaModFix/>
          </a:blip>
          <a:srcRect b="0" l="0" r="3232" t="3334"/>
          <a:stretch/>
        </p:blipFill>
        <p:spPr>
          <a:xfrm>
            <a:off x="6195625" y="2825350"/>
            <a:ext cx="2948376" cy="1500375"/>
          </a:xfrm>
          <a:prstGeom prst="rect">
            <a:avLst/>
          </a:prstGeom>
          <a:noFill/>
          <a:ln cap="flat" cmpd="sng" w="9525">
            <a:solidFill>
              <a:schemeClr val="dk1"/>
            </a:solidFill>
            <a:prstDash val="solid"/>
            <a:round/>
            <a:headEnd len="sm" w="sm" type="none"/>
            <a:tailEnd len="sm" w="sm" type="none"/>
          </a:ln>
        </p:spPr>
      </p:pic>
      <p:sp>
        <p:nvSpPr>
          <p:cNvPr id="307" name="Google Shape;307;p49"/>
          <p:cNvSpPr txBox="1"/>
          <p:nvPr/>
        </p:nvSpPr>
        <p:spPr>
          <a:xfrm>
            <a:off x="-32675" y="1888383"/>
            <a:ext cx="9144000" cy="7932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sz="2000">
                <a:solidFill>
                  <a:schemeClr val="dk1"/>
                </a:solidFill>
                <a:highlight>
                  <a:schemeClr val="lt1"/>
                </a:highlight>
                <a:latin typeface="Open Sans"/>
                <a:ea typeface="Open Sans"/>
                <a:cs typeface="Open Sans"/>
                <a:sym typeface="Open Sans"/>
              </a:rPr>
              <a:t>     Risk Factor 				 Size Factor				Value Factor</a:t>
            </a:r>
            <a:endParaRPr b="1" sz="2000">
              <a:solidFill>
                <a:schemeClr val="dk1"/>
              </a:solidFill>
              <a:highlight>
                <a:schemeClr val="lt1"/>
              </a:highlight>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86" name="Google Shape;86;p1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150"/>
              <a:t>Factors:</a:t>
            </a:r>
            <a:endParaRPr b="1" sz="2150"/>
          </a:p>
          <a:p>
            <a:pPr indent="-342900" lvl="0" marL="457200" rtl="0" algn="l">
              <a:spcBef>
                <a:spcPts val="1200"/>
              </a:spcBef>
              <a:spcAft>
                <a:spcPts val="0"/>
              </a:spcAft>
              <a:buSzPts val="1800"/>
              <a:buChar char="●"/>
            </a:pPr>
            <a:r>
              <a:rPr lang="en"/>
              <a:t>Characteristics that explain the return of equities and influence variations in portfolios</a:t>
            </a:r>
            <a:endParaRPr/>
          </a:p>
          <a:p>
            <a:pPr indent="-342900" lvl="0" marL="457200" rtl="0" algn="l">
              <a:spcBef>
                <a:spcPts val="1000"/>
              </a:spcBef>
              <a:spcAft>
                <a:spcPts val="0"/>
              </a:spcAft>
              <a:buSzPts val="1800"/>
              <a:buChar char="●"/>
            </a:pPr>
            <a:r>
              <a:rPr lang="en"/>
              <a:t>For this project, we are focusing on the Fama-French factors such as size, value, and market risk</a:t>
            </a:r>
            <a:endParaRPr/>
          </a:p>
          <a:p>
            <a:pPr indent="0" lvl="0" marL="0" rtl="0" algn="l">
              <a:spcBef>
                <a:spcPts val="1000"/>
              </a:spcBef>
              <a:spcAft>
                <a:spcPts val="0"/>
              </a:spcAft>
              <a:buNone/>
            </a:pPr>
            <a:r>
              <a:t/>
            </a:r>
            <a:endParaRPr/>
          </a:p>
          <a:p>
            <a:pPr indent="0" lvl="0" marL="0" rtl="0" algn="l">
              <a:spcBef>
                <a:spcPts val="1200"/>
              </a:spcBef>
              <a:spcAft>
                <a:spcPts val="0"/>
              </a:spcAft>
              <a:buNone/>
            </a:pPr>
            <a:r>
              <a:rPr b="1" lang="en" sz="2150"/>
              <a:t>Multi-factor investing :</a:t>
            </a:r>
            <a:endParaRPr b="1" sz="2150"/>
          </a:p>
          <a:p>
            <a:pPr indent="-342900" lvl="0" marL="457200" rtl="0" algn="l">
              <a:spcBef>
                <a:spcPts val="1200"/>
              </a:spcBef>
              <a:spcAft>
                <a:spcPts val="0"/>
              </a:spcAft>
              <a:buSzPts val="1800"/>
              <a:buChar char="●"/>
            </a:pPr>
            <a:r>
              <a:rPr lang="en"/>
              <a:t>An investment strategy that combines multiple factors to achieve specific investment goals, like higher returns or lower risk</a:t>
            </a:r>
            <a:endParaRPr/>
          </a:p>
          <a:p>
            <a:pPr indent="-342900" lvl="0" marL="457200" rtl="0" algn="l">
              <a:spcBef>
                <a:spcPts val="1000"/>
              </a:spcBef>
              <a:spcAft>
                <a:spcPts val="0"/>
              </a:spcAft>
              <a:buSzPts val="1800"/>
              <a:buChar char="●"/>
            </a:pPr>
            <a:r>
              <a:rPr lang="en"/>
              <a:t>It enhances diversification and seeks to optimize portfolio performance</a:t>
            </a:r>
            <a:endParaRPr/>
          </a:p>
          <a:p>
            <a:pPr indent="0" lvl="0" marL="0" rtl="0" algn="l">
              <a:spcBef>
                <a:spcPts val="1000"/>
              </a:spcBef>
              <a:spcAft>
                <a:spcPts val="0"/>
              </a:spcAft>
              <a:buNone/>
            </a:pPr>
            <a:r>
              <a:t/>
            </a:r>
            <a:endParaRPr/>
          </a:p>
          <a:p>
            <a:pPr indent="0" lvl="0" marL="0" rtl="0" algn="l">
              <a:spcBef>
                <a:spcPts val="1200"/>
              </a:spcBef>
              <a:spcAft>
                <a:spcPts val="1200"/>
              </a:spcAft>
              <a:buNone/>
            </a:pPr>
            <a:r>
              <a:t/>
            </a:r>
            <a:endParaRPr/>
          </a:p>
        </p:txBody>
      </p:sp>
      <p:pic>
        <p:nvPicPr>
          <p:cNvPr id="87" name="Google Shape;87;p16"/>
          <p:cNvPicPr preferRelativeResize="0"/>
          <p:nvPr/>
        </p:nvPicPr>
        <p:blipFill>
          <a:blip r:embed="rId3">
            <a:alphaModFix/>
          </a:blip>
          <a:stretch>
            <a:fillRect/>
          </a:stretch>
        </p:blipFill>
        <p:spPr>
          <a:xfrm>
            <a:off x="107600" y="161300"/>
            <a:ext cx="1440250" cy="43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77311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Objectives</a:t>
            </a:r>
            <a:endParaRPr/>
          </a:p>
        </p:txBody>
      </p:sp>
      <p:sp>
        <p:nvSpPr>
          <p:cNvPr id="93" name="Google Shape;93;p1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To create a systematic framework for multifactor investing in equities</a:t>
            </a:r>
            <a:endParaRPr/>
          </a:p>
          <a:p>
            <a:pPr indent="-342900" lvl="0" marL="457200" rtl="0" algn="l">
              <a:spcBef>
                <a:spcPts val="3000"/>
              </a:spcBef>
              <a:spcAft>
                <a:spcPts val="0"/>
              </a:spcAft>
              <a:buSzPts val="1800"/>
              <a:buChar char="●"/>
            </a:pPr>
            <a:r>
              <a:rPr lang="en"/>
              <a:t>To systematically identify, measure, and integrate factor exposure that historically drive returns. </a:t>
            </a:r>
            <a:endParaRPr/>
          </a:p>
          <a:p>
            <a:pPr indent="-342900" lvl="0" marL="457200" rtl="0" algn="l">
              <a:spcBef>
                <a:spcPts val="3000"/>
              </a:spcBef>
              <a:spcAft>
                <a:spcPts val="0"/>
              </a:spcAft>
              <a:buSzPts val="1800"/>
              <a:buChar char="●"/>
            </a:pPr>
            <a:r>
              <a:rPr lang="en"/>
              <a:t>To provide a structured approach for building diversified portfolios that are tailored to capture these factors while maximizing risk-adjusted returns.</a:t>
            </a:r>
            <a:endParaRPr/>
          </a:p>
          <a:p>
            <a:pPr indent="-342900" lvl="0" marL="457200" rtl="0" algn="l">
              <a:spcBef>
                <a:spcPts val="3000"/>
              </a:spcBef>
              <a:spcAft>
                <a:spcPts val="3000"/>
              </a:spcAft>
              <a:buSzPts val="1800"/>
              <a:buChar char="●"/>
            </a:pPr>
            <a:r>
              <a:rPr lang="en"/>
              <a:t>Identify optimal rebalancing and holding period for various factor exposures</a:t>
            </a:r>
            <a:endParaRPr/>
          </a:p>
        </p:txBody>
      </p:sp>
      <p:pic>
        <p:nvPicPr>
          <p:cNvPr id="94" name="Google Shape;94;p17"/>
          <p:cNvPicPr preferRelativeResize="0"/>
          <p:nvPr/>
        </p:nvPicPr>
        <p:blipFill>
          <a:blip r:embed="rId3">
            <a:alphaModFix/>
          </a:blip>
          <a:stretch>
            <a:fillRect/>
          </a:stretch>
        </p:blipFill>
        <p:spPr>
          <a:xfrm>
            <a:off x="107600" y="161300"/>
            <a:ext cx="1440250" cy="432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77311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Goals:</a:t>
            </a:r>
            <a:endParaRPr/>
          </a:p>
        </p:txBody>
      </p:sp>
      <p:sp>
        <p:nvSpPr>
          <p:cNvPr id="100" name="Google Shape;100;p1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342900" lvl="0" marL="457200" rtl="0" algn="l">
              <a:spcBef>
                <a:spcPts val="1000"/>
              </a:spcBef>
              <a:spcAft>
                <a:spcPts val="0"/>
              </a:spcAft>
              <a:buSzPts val="1800"/>
              <a:buChar char="●"/>
            </a:pPr>
            <a:r>
              <a:rPr lang="en"/>
              <a:t>Using Monte Carlo simulations, learn about the expectation and variance of the portfolio for specific target exposures and compare its performance with the SP 500</a:t>
            </a:r>
            <a:endParaRPr/>
          </a:p>
          <a:p>
            <a:pPr indent="-342900" lvl="0" marL="457200" rtl="0" algn="l">
              <a:spcBef>
                <a:spcPts val="0"/>
              </a:spcBef>
              <a:spcAft>
                <a:spcPts val="0"/>
              </a:spcAft>
              <a:buSzPts val="1800"/>
              <a:buChar char="●"/>
            </a:pPr>
            <a:r>
              <a:rPr lang="en"/>
              <a:t>Implement strategies such as hedging to note its impact on factor decay as well as on rebalancing of the portfolio</a:t>
            </a:r>
            <a:endParaRPr/>
          </a:p>
          <a:p>
            <a:pPr indent="-342900" lvl="0" marL="457200" rtl="0" algn="l">
              <a:spcBef>
                <a:spcPts val="1000"/>
              </a:spcBef>
              <a:spcAft>
                <a:spcPts val="0"/>
              </a:spcAft>
              <a:buSzPts val="1800"/>
              <a:buChar char="●"/>
            </a:pPr>
            <a:r>
              <a:rPr lang="en"/>
              <a:t>Discover new target exposures using reinforcement learning that relies on </a:t>
            </a:r>
            <a:r>
              <a:rPr lang="en"/>
              <a:t>back tested</a:t>
            </a:r>
            <a:r>
              <a:rPr lang="en"/>
              <a:t> information which offer better downside protection </a:t>
            </a:r>
            <a:endParaRPr/>
          </a:p>
          <a:p>
            <a:pPr indent="-342900" lvl="0" marL="457200" rtl="0" algn="l">
              <a:spcBef>
                <a:spcPts val="1000"/>
              </a:spcBef>
              <a:spcAft>
                <a:spcPts val="0"/>
              </a:spcAft>
              <a:buSzPts val="1800"/>
              <a:buChar char="●"/>
            </a:pPr>
            <a:r>
              <a:rPr lang="en"/>
              <a:t>Understand the optimal holding period for factor combinations</a:t>
            </a:r>
            <a:endParaRPr/>
          </a:p>
          <a:p>
            <a:pPr indent="-342900" lvl="0" marL="457200" rtl="0" algn="l">
              <a:spcBef>
                <a:spcPts val="1000"/>
              </a:spcBef>
              <a:spcAft>
                <a:spcPts val="0"/>
              </a:spcAft>
              <a:buSzPts val="1800"/>
              <a:buChar char="●"/>
            </a:pPr>
            <a:r>
              <a:rPr lang="en"/>
              <a:t>Compare the effect of tax-loss harvesting, alpha signal from alternative data on performance</a:t>
            </a:r>
            <a:endParaRPr/>
          </a:p>
          <a:p>
            <a:pPr indent="0" lvl="0" marL="0" rtl="0" algn="l">
              <a:spcBef>
                <a:spcPts val="1000"/>
              </a:spcBef>
              <a:spcAft>
                <a:spcPts val="1200"/>
              </a:spcAft>
              <a:buNone/>
            </a:pPr>
            <a:r>
              <a:rPr lang="en"/>
              <a:t> </a:t>
            </a:r>
            <a:endParaRPr/>
          </a:p>
        </p:txBody>
      </p:sp>
      <p:pic>
        <p:nvPicPr>
          <p:cNvPr id="101" name="Google Shape;101;p18"/>
          <p:cNvPicPr preferRelativeResize="0"/>
          <p:nvPr/>
        </p:nvPicPr>
        <p:blipFill>
          <a:blip r:embed="rId3">
            <a:alphaModFix/>
          </a:blip>
          <a:stretch>
            <a:fillRect/>
          </a:stretch>
        </p:blipFill>
        <p:spPr>
          <a:xfrm>
            <a:off x="107600" y="161300"/>
            <a:ext cx="1440250" cy="43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510450" y="2743200"/>
            <a:ext cx="8123100" cy="1038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77311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Optimization</a:t>
            </a:r>
            <a:endParaRPr/>
          </a:p>
        </p:txBody>
      </p:sp>
      <p:pic>
        <p:nvPicPr>
          <p:cNvPr id="112" name="Google Shape;112;p20"/>
          <p:cNvPicPr preferRelativeResize="0"/>
          <p:nvPr/>
        </p:nvPicPr>
        <p:blipFill>
          <a:blip r:embed="rId3">
            <a:alphaModFix/>
          </a:blip>
          <a:stretch>
            <a:fillRect/>
          </a:stretch>
        </p:blipFill>
        <p:spPr>
          <a:xfrm>
            <a:off x="107600" y="161300"/>
            <a:ext cx="1440250" cy="432075"/>
          </a:xfrm>
          <a:prstGeom prst="rect">
            <a:avLst/>
          </a:prstGeom>
          <a:noFill/>
          <a:ln>
            <a:noFill/>
          </a:ln>
        </p:spPr>
      </p:pic>
      <p:sp>
        <p:nvSpPr>
          <p:cNvPr id="113" name="Google Shape;113;p20"/>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t>
            </a:r>
            <a:r>
              <a:rPr lang="en"/>
              <a:t>inimizes the error term in portfolio returns</a:t>
            </a:r>
            <a:endParaRPr/>
          </a:p>
          <a:p>
            <a:pPr indent="-342900" lvl="0" marL="457200" rtl="0" algn="l">
              <a:spcBef>
                <a:spcPts val="1000"/>
              </a:spcBef>
              <a:spcAft>
                <a:spcPts val="0"/>
              </a:spcAft>
              <a:buSzPts val="1800"/>
              <a:buChar char="●"/>
            </a:pPr>
            <a:r>
              <a:rPr lang="en"/>
              <a:t>Ensures the portfolio's factor exposure aligns with the desired factor exposures</a:t>
            </a:r>
            <a:endParaRPr/>
          </a:p>
          <a:p>
            <a:pPr indent="-342900" lvl="0" marL="457200" rtl="0" algn="l">
              <a:spcBef>
                <a:spcPts val="1000"/>
              </a:spcBef>
              <a:spcAft>
                <a:spcPts val="0"/>
              </a:spcAft>
              <a:buSzPts val="1800"/>
              <a:buChar char="●"/>
            </a:pPr>
            <a:r>
              <a:rPr lang="en"/>
              <a:t>Optimizes the number of shares to be bought/sold </a:t>
            </a:r>
            <a:endParaRPr/>
          </a:p>
          <a:p>
            <a:pPr indent="-342900" lvl="0" marL="457200" rtl="0" algn="l">
              <a:spcBef>
                <a:spcPts val="1000"/>
              </a:spcBef>
              <a:spcAft>
                <a:spcPts val="0"/>
              </a:spcAft>
              <a:buSzPts val="1800"/>
              <a:buChar char="●"/>
            </a:pPr>
            <a:r>
              <a:rPr lang="en"/>
              <a:t>Minimizes transaction costs</a:t>
            </a:r>
            <a:endParaRPr/>
          </a:p>
          <a:p>
            <a:pPr indent="0" lvl="0" marL="457200" rtl="0" algn="l">
              <a:spcBef>
                <a:spcPts val="1000"/>
              </a:spcBef>
              <a:spcAft>
                <a:spcPts val="0"/>
              </a:spcAft>
              <a:buNone/>
            </a:pPr>
            <a:r>
              <a:t/>
            </a:r>
            <a:endParaRPr/>
          </a:p>
          <a:p>
            <a:pPr indent="0" lvl="0" marL="0" rtl="0" algn="l">
              <a:spcBef>
                <a:spcPts val="1200"/>
              </a:spcBef>
              <a:spcAft>
                <a:spcPts val="0"/>
              </a:spcAft>
              <a:buNone/>
            </a:pPr>
            <a:r>
              <a:rPr lang="en">
                <a:latin typeface="Proxima Nova Semibold"/>
                <a:ea typeface="Proxima Nova Semibold"/>
                <a:cs typeface="Proxima Nova Semibold"/>
                <a:sym typeface="Proxima Nova Semibold"/>
              </a:rPr>
              <a:t>Constraints:</a:t>
            </a:r>
            <a:endParaRPr>
              <a:latin typeface="Proxima Nova Semibold"/>
              <a:ea typeface="Proxima Nova Semibold"/>
              <a:cs typeface="Proxima Nova Semibold"/>
              <a:sym typeface="Proxima Nova Semibold"/>
            </a:endParaRPr>
          </a:p>
          <a:p>
            <a:pPr indent="-342900" lvl="0" marL="457200" rtl="0" algn="l">
              <a:spcBef>
                <a:spcPts val="1200"/>
              </a:spcBef>
              <a:spcAft>
                <a:spcPts val="0"/>
              </a:spcAft>
              <a:buSzPts val="1800"/>
              <a:buFont typeface="Proxima Nova Semibold"/>
              <a:buChar char="●"/>
            </a:pPr>
            <a:r>
              <a:rPr lang="en"/>
              <a:t>Weight constraints</a:t>
            </a:r>
            <a:endParaRPr/>
          </a:p>
          <a:p>
            <a:pPr indent="-342900" lvl="0" marL="457200" rtl="0" algn="l">
              <a:spcBef>
                <a:spcPts val="0"/>
              </a:spcBef>
              <a:spcAft>
                <a:spcPts val="0"/>
              </a:spcAft>
              <a:buSzPts val="1800"/>
              <a:buChar char="●"/>
            </a:pPr>
            <a:r>
              <a:rPr lang="en"/>
              <a:t>Error constraints</a:t>
            </a:r>
            <a:endParaRPr/>
          </a:p>
          <a:p>
            <a:pPr indent="-342900" lvl="0" marL="457200" rtl="0" algn="l">
              <a:spcBef>
                <a:spcPts val="0"/>
              </a:spcBef>
              <a:spcAft>
                <a:spcPts val="0"/>
              </a:spcAft>
              <a:buSzPts val="1800"/>
              <a:buChar char="●"/>
            </a:pPr>
            <a:r>
              <a:rPr lang="en"/>
              <a:t>Transaction costs constraint</a:t>
            </a:r>
            <a:endParaRPr/>
          </a:p>
          <a:p>
            <a:pPr indent="-342900" lvl="0" marL="457200" rtl="0" algn="l">
              <a:spcBef>
                <a:spcPts val="0"/>
              </a:spcBef>
              <a:spcAft>
                <a:spcPts val="0"/>
              </a:spcAft>
              <a:buSzPts val="1800"/>
              <a:buChar char="●"/>
            </a:pPr>
            <a:r>
              <a:rPr lang="en"/>
              <a:t>Number of stocks constraint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19" name="Google Shape;119;p21"/>
          <p:cNvPicPr preferRelativeResize="0"/>
          <p:nvPr/>
        </p:nvPicPr>
        <p:blipFill>
          <a:blip r:embed="rId3">
            <a:alphaModFix/>
          </a:blip>
          <a:stretch>
            <a:fillRect/>
          </a:stretch>
        </p:blipFill>
        <p:spPr>
          <a:xfrm>
            <a:off x="107600" y="161300"/>
            <a:ext cx="1440250" cy="432075"/>
          </a:xfrm>
          <a:prstGeom prst="rect">
            <a:avLst/>
          </a:prstGeom>
          <a:noFill/>
          <a:ln>
            <a:noFill/>
          </a:ln>
        </p:spPr>
      </p:pic>
      <p:pic>
        <p:nvPicPr>
          <p:cNvPr id="120" name="Google Shape;120;p21"/>
          <p:cNvPicPr preferRelativeResize="0"/>
          <p:nvPr/>
        </p:nvPicPr>
        <p:blipFill>
          <a:blip r:embed="rId4">
            <a:alphaModFix/>
          </a:blip>
          <a:stretch>
            <a:fillRect/>
          </a:stretch>
        </p:blipFill>
        <p:spPr>
          <a:xfrm>
            <a:off x="-336600" y="620050"/>
            <a:ext cx="9854700" cy="575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